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483" r:id="rId3"/>
    <p:sldId id="325" r:id="rId4"/>
    <p:sldId id="484" r:id="rId5"/>
    <p:sldId id="485" r:id="rId6"/>
    <p:sldId id="326" r:id="rId7"/>
    <p:sldId id="327" r:id="rId8"/>
    <p:sldId id="340" r:id="rId9"/>
    <p:sldId id="481" r:id="rId10"/>
    <p:sldId id="331" r:id="rId11"/>
    <p:sldId id="328" r:id="rId12"/>
    <p:sldId id="330" r:id="rId13"/>
    <p:sldId id="355" r:id="rId14"/>
    <p:sldId id="311" r:id="rId15"/>
    <p:sldId id="312" r:id="rId16"/>
    <p:sldId id="319" r:id="rId17"/>
    <p:sldId id="320" r:id="rId18"/>
    <p:sldId id="314" r:id="rId19"/>
    <p:sldId id="316" r:id="rId20"/>
    <p:sldId id="321" r:id="rId21"/>
    <p:sldId id="486" r:id="rId22"/>
    <p:sldId id="259" r:id="rId23"/>
    <p:sldId id="489" r:id="rId24"/>
    <p:sldId id="490" r:id="rId25"/>
    <p:sldId id="491" r:id="rId26"/>
    <p:sldId id="257" r:id="rId27"/>
    <p:sldId id="487" r:id="rId28"/>
    <p:sldId id="488" r:id="rId29"/>
    <p:sldId id="261" r:id="rId30"/>
    <p:sldId id="262" r:id="rId31"/>
    <p:sldId id="260" r:id="rId32"/>
    <p:sldId id="258"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4"/>
    <p:restoredTop sz="94640"/>
  </p:normalViewPr>
  <p:slideViewPr>
    <p:cSldViewPr snapToGrid="0" snapToObjects="1">
      <p:cViewPr>
        <p:scale>
          <a:sx n="66" d="100"/>
          <a:sy n="66" d="100"/>
        </p:scale>
        <p:origin x="117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D3594-9975-ED47-BCE6-EB5D1DD7D388}" type="datetimeFigureOut">
              <a:rPr lang="en-US" smtClean="0"/>
              <a:t>7/30/2021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6C60A9-0010-F84E-A79E-288CEE6E2759}" type="slidenum">
              <a:rPr lang="en-US" smtClean="0"/>
              <a:t>‹#›</a:t>
            </a:fld>
            <a:endParaRPr lang="en-US"/>
          </a:p>
        </p:txBody>
      </p:sp>
    </p:spTree>
    <p:extLst>
      <p:ext uri="{BB962C8B-B14F-4D97-AF65-F5344CB8AC3E}">
        <p14:creationId xmlns:p14="http://schemas.microsoft.com/office/powerpoint/2010/main" val="178284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normAutofit/>
          </a:bodyPr>
          <a:lstStyle>
            <a:lvl1pPr>
              <a:defRPr sz="36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latin typeface="+mj-lt"/>
                <a:ea typeface="CMU Bright" panose="02000603000000000000" pitchFamily="2" charset="0"/>
                <a:cs typeface="CMU Bright" panose="02000603000000000000" pitchFamily="2" charset="0"/>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a:xfrm>
            <a:off x="6477000" y="6440957"/>
            <a:ext cx="990600" cy="264649"/>
          </a:xfrm>
        </p:spPr>
        <p:txBody>
          <a:bodyPr/>
          <a:lstStyle>
            <a:lvl1pPr>
              <a:defRPr>
                <a:latin typeface="+mj-lt"/>
              </a:defRPr>
            </a:lvl1pPr>
          </a:lstStyle>
          <a:p>
            <a:fld id="{7007B223-B20D-944C-A79D-5C1429574DF6}" type="datetimeFigureOut">
              <a:rPr lang="en-US" smtClean="0"/>
              <a:t>7/30/2021</a:t>
            </a:fld>
            <a:endParaRPr lang="en-US"/>
          </a:p>
        </p:txBody>
      </p:sp>
      <p:sp>
        <p:nvSpPr>
          <p:cNvPr id="8" name="Footer Placeholder 7"/>
          <p:cNvSpPr>
            <a:spLocks noGrp="1"/>
          </p:cNvSpPr>
          <p:nvPr>
            <p:ph type="ftr" sz="quarter" idx="11"/>
          </p:nvPr>
        </p:nvSpPr>
        <p:spPr>
          <a:xfrm>
            <a:off x="1828800" y="6440957"/>
            <a:ext cx="2057400" cy="264649"/>
          </a:xfrm>
        </p:spPr>
        <p:txBody>
          <a:bodyPr/>
          <a:lstStyle>
            <a:lvl1pPr>
              <a:defRPr>
                <a:latin typeface="+mj-lt"/>
              </a:defRPr>
            </a:lvl1pPr>
          </a:lstStyle>
          <a:p>
            <a:endParaRPr lang="en-US"/>
          </a:p>
        </p:txBody>
      </p:sp>
      <p:sp>
        <p:nvSpPr>
          <p:cNvPr id="9" name="Slide Number Placeholder 8"/>
          <p:cNvSpPr>
            <a:spLocks noGrp="1"/>
          </p:cNvSpPr>
          <p:nvPr>
            <p:ph type="sldNum" sz="quarter" idx="12"/>
          </p:nvPr>
        </p:nvSpPr>
        <p:spPr>
          <a:xfrm>
            <a:off x="7543800" y="6440957"/>
            <a:ext cx="1143000" cy="264649"/>
          </a:xfrm>
        </p:spPr>
        <p:txBody>
          <a:bodyPr/>
          <a:lstStyle>
            <a:lvl1pPr>
              <a:defRPr>
                <a:latin typeface="+mj-lt"/>
              </a:defRPr>
            </a:lvl1pPr>
          </a:lstStyle>
          <a:p>
            <a:fld id="{CE5253E9-1F50-B34A-B2F1-59D864663EAC}" type="slidenum">
              <a:rPr lang="en-US" smtClean="0"/>
              <a:t>‹#›</a:t>
            </a:fld>
            <a:endParaRPr lang="en-US"/>
          </a:p>
        </p:txBody>
      </p:sp>
    </p:spTree>
    <p:extLst>
      <p:ext uri="{BB962C8B-B14F-4D97-AF65-F5344CB8AC3E}">
        <p14:creationId xmlns:p14="http://schemas.microsoft.com/office/powerpoint/2010/main" val="2969886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535186"/>
            <a:ext cx="8229600" cy="3828978"/>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mj-lt"/>
              </a:defRPr>
            </a:lvl1pPr>
          </a:lstStyle>
          <a:p>
            <a:fld id="{7007B223-B20D-944C-A79D-5C1429574DF6}" type="datetimeFigureOut">
              <a:rPr lang="en-US" smtClean="0"/>
              <a:t>7/30/2021</a:t>
            </a:fld>
            <a:endParaRPr lang="en-US"/>
          </a:p>
        </p:txBody>
      </p:sp>
      <p:sp>
        <p:nvSpPr>
          <p:cNvPr id="5" name="Footer Placeholder 4"/>
          <p:cNvSpPr>
            <a:spLocks noGrp="1"/>
          </p:cNvSpPr>
          <p:nvPr>
            <p:ph type="ftr" sz="quarter" idx="11"/>
          </p:nvPr>
        </p:nvSpPr>
        <p:spPr/>
        <p:txBody>
          <a:bodyPr/>
          <a:lstStyle>
            <a:lvl1pPr>
              <a:defRPr>
                <a:latin typeface="+mj-lt"/>
              </a:defRPr>
            </a:lvl1pPr>
          </a:lstStyle>
          <a:p>
            <a:endParaRPr lang="en-US"/>
          </a:p>
        </p:txBody>
      </p:sp>
      <p:sp>
        <p:nvSpPr>
          <p:cNvPr id="6" name="Slide Number Placeholder 5"/>
          <p:cNvSpPr>
            <a:spLocks noGrp="1"/>
          </p:cNvSpPr>
          <p:nvPr>
            <p:ph type="sldNum" sz="quarter" idx="12"/>
          </p:nvPr>
        </p:nvSpPr>
        <p:spPr/>
        <p:txBody>
          <a:bodyPr/>
          <a:lstStyle>
            <a:lvl1pPr>
              <a:defRPr>
                <a:latin typeface="+mj-lt"/>
              </a:defRPr>
            </a:lvl1pPr>
          </a:lstStyle>
          <a:p>
            <a:fld id="{CE5253E9-1F50-B34A-B2F1-59D864663EAC}" type="slidenum">
              <a:rPr lang="en-US" smtClean="0"/>
              <a:t>‹#›</a:t>
            </a:fld>
            <a:endParaRPr lang="en-US"/>
          </a:p>
        </p:txBody>
      </p:sp>
    </p:spTree>
    <p:extLst>
      <p:ext uri="{BB962C8B-B14F-4D97-AF65-F5344CB8AC3E}">
        <p14:creationId xmlns:p14="http://schemas.microsoft.com/office/powerpoint/2010/main" val="3123684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mj-lt"/>
              </a:defRPr>
            </a:lvl1pPr>
          </a:lstStyle>
          <a:p>
            <a:fld id="{7007B223-B20D-944C-A79D-5C1429574DF6}" type="datetimeFigureOut">
              <a:rPr lang="en-US" smtClean="0"/>
              <a:t>7/30/2021</a:t>
            </a:fld>
            <a:endParaRPr lang="en-US"/>
          </a:p>
        </p:txBody>
      </p:sp>
      <p:sp>
        <p:nvSpPr>
          <p:cNvPr id="5" name="Footer Placeholder 4"/>
          <p:cNvSpPr>
            <a:spLocks noGrp="1"/>
          </p:cNvSpPr>
          <p:nvPr>
            <p:ph type="ftr" sz="quarter" idx="11"/>
          </p:nvPr>
        </p:nvSpPr>
        <p:spPr/>
        <p:txBody>
          <a:bodyPr/>
          <a:lstStyle>
            <a:lvl1pPr>
              <a:defRPr>
                <a:latin typeface="+mj-lt"/>
              </a:defRPr>
            </a:lvl1pPr>
          </a:lstStyle>
          <a:p>
            <a:endParaRPr lang="en-US"/>
          </a:p>
        </p:txBody>
      </p:sp>
      <p:sp>
        <p:nvSpPr>
          <p:cNvPr id="6" name="Slide Number Placeholder 5"/>
          <p:cNvSpPr>
            <a:spLocks noGrp="1"/>
          </p:cNvSpPr>
          <p:nvPr>
            <p:ph type="sldNum" sz="quarter" idx="12"/>
          </p:nvPr>
        </p:nvSpPr>
        <p:spPr/>
        <p:txBody>
          <a:bodyPr/>
          <a:lstStyle>
            <a:lvl1pPr>
              <a:defRPr>
                <a:latin typeface="+mj-lt"/>
              </a:defRPr>
            </a:lvl1pPr>
          </a:lstStyle>
          <a:p>
            <a:fld id="{CE5253E9-1F50-B34A-B2F1-59D864663EAC}" type="slidenum">
              <a:rPr lang="en-US" smtClean="0"/>
              <a:t>‹#›</a:t>
            </a:fld>
            <a:endParaRPr lang="en-US"/>
          </a:p>
        </p:txBody>
      </p:sp>
    </p:spTree>
    <p:extLst>
      <p:ext uri="{BB962C8B-B14F-4D97-AF65-F5344CB8AC3E}">
        <p14:creationId xmlns:p14="http://schemas.microsoft.com/office/powerpoint/2010/main" val="3175142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738184"/>
            <a:ext cx="8229600" cy="4151870"/>
          </a:xfrm>
        </p:spPr>
        <p:txBody>
          <a:bodyPr/>
          <a:lstStyle>
            <a:lvl1pPr>
              <a:defRPr>
                <a:latin typeface="+mj-lt"/>
              </a:defRPr>
            </a:lvl1pPr>
            <a:lvl2pPr marL="313433" indent="-120551">
              <a:buFont typeface="Arial" panose="020B0604020202020204" pitchFamily="34" charset="0"/>
              <a:buChar char="•"/>
              <a:defRPr sz="1013">
                <a:latin typeface="+mj-lt"/>
                <a:ea typeface="CMU Bright" panose="02000603000000000000" pitchFamily="2" charset="0"/>
                <a:cs typeface="CMU Bright" panose="02000603000000000000" pitchFamily="2" charset="0"/>
              </a:defRPr>
            </a:lvl2pPr>
            <a:lvl3pPr>
              <a:defRPr sz="844">
                <a:latin typeface="+mj-lt"/>
                <a:ea typeface="CMU Bright" panose="02000603000000000000" pitchFamily="2" charset="0"/>
                <a:cs typeface="CMU Bright" panose="02000603000000000000" pitchFamily="2" charset="0"/>
              </a:defRPr>
            </a:lvl3pPr>
            <a:lvl4pPr>
              <a:defRPr>
                <a:latin typeface="+mj-lt"/>
                <a:ea typeface="CMU Bright" panose="02000603000000000000" pitchFamily="2" charset="0"/>
                <a:cs typeface="CMU Bright" panose="02000603000000000000" pitchFamily="2" charset="0"/>
              </a:defRPr>
            </a:lvl4pPr>
            <a:lvl5pPr>
              <a:defRPr>
                <a:latin typeface="+mj-lt"/>
                <a:ea typeface="CMU Bright" panose="02000603000000000000" pitchFamily="2" charset="0"/>
                <a:cs typeface="CMU Bright"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mj-lt"/>
              </a:defRPr>
            </a:lvl1pPr>
          </a:lstStyle>
          <a:p>
            <a:fld id="{7007B223-B20D-944C-A79D-5C1429574DF6}" type="datetimeFigureOut">
              <a:rPr lang="en-US" smtClean="0"/>
              <a:t>7/30/2021</a:t>
            </a:fld>
            <a:endParaRPr lang="en-US"/>
          </a:p>
        </p:txBody>
      </p:sp>
      <p:sp>
        <p:nvSpPr>
          <p:cNvPr id="5" name="Footer Placeholder 4"/>
          <p:cNvSpPr>
            <a:spLocks noGrp="1"/>
          </p:cNvSpPr>
          <p:nvPr>
            <p:ph type="ftr" sz="quarter" idx="11"/>
          </p:nvPr>
        </p:nvSpPr>
        <p:spPr/>
        <p:txBody>
          <a:bodyPr/>
          <a:lstStyle>
            <a:lvl1pPr>
              <a:defRPr>
                <a:latin typeface="+mj-lt"/>
              </a:defRPr>
            </a:lvl1pPr>
          </a:lstStyle>
          <a:p>
            <a:endParaRPr lang="en-US"/>
          </a:p>
        </p:txBody>
      </p:sp>
      <p:sp>
        <p:nvSpPr>
          <p:cNvPr id="6" name="Slide Number Placeholder 5"/>
          <p:cNvSpPr>
            <a:spLocks noGrp="1"/>
          </p:cNvSpPr>
          <p:nvPr>
            <p:ph type="sldNum" sz="quarter" idx="12"/>
          </p:nvPr>
        </p:nvSpPr>
        <p:spPr/>
        <p:txBody>
          <a:bodyPr/>
          <a:lstStyle>
            <a:lvl1pPr>
              <a:defRPr>
                <a:latin typeface="+mj-lt"/>
              </a:defRPr>
            </a:lvl1pPr>
          </a:lstStyle>
          <a:p>
            <a:fld id="{CE5253E9-1F50-B34A-B2F1-59D864663EAC}" type="slidenum">
              <a:rPr lang="en-US" smtClean="0"/>
              <a:t>‹#›</a:t>
            </a:fld>
            <a:endParaRPr lang="en-US"/>
          </a:p>
        </p:txBody>
      </p:sp>
    </p:spTree>
    <p:extLst>
      <p:ext uri="{BB962C8B-B14F-4D97-AF65-F5344CB8AC3E}">
        <p14:creationId xmlns:p14="http://schemas.microsoft.com/office/powerpoint/2010/main" val="4098831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1688"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844">
                <a:solidFill>
                  <a:schemeClr val="tx1">
                    <a:tint val="75000"/>
                  </a:schemeClr>
                </a:solidFill>
                <a:latin typeface="+mj-lt"/>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mj-lt"/>
              </a:defRPr>
            </a:lvl1pPr>
          </a:lstStyle>
          <a:p>
            <a:fld id="{7007B223-B20D-944C-A79D-5C1429574DF6}" type="datetimeFigureOut">
              <a:rPr lang="en-US" smtClean="0"/>
              <a:t>7/30/2021</a:t>
            </a:fld>
            <a:endParaRPr lang="en-US"/>
          </a:p>
        </p:txBody>
      </p:sp>
      <p:sp>
        <p:nvSpPr>
          <p:cNvPr id="5" name="Footer Placeholder 4"/>
          <p:cNvSpPr>
            <a:spLocks noGrp="1"/>
          </p:cNvSpPr>
          <p:nvPr>
            <p:ph type="ftr" sz="quarter" idx="11"/>
          </p:nvPr>
        </p:nvSpPr>
        <p:spPr/>
        <p:txBody>
          <a:bodyPr/>
          <a:lstStyle>
            <a:lvl1pPr>
              <a:defRPr>
                <a:latin typeface="+mj-lt"/>
              </a:defRPr>
            </a:lvl1pPr>
          </a:lstStyle>
          <a:p>
            <a:endParaRPr lang="en-US"/>
          </a:p>
        </p:txBody>
      </p:sp>
      <p:sp>
        <p:nvSpPr>
          <p:cNvPr id="6" name="Slide Number Placeholder 5"/>
          <p:cNvSpPr>
            <a:spLocks noGrp="1"/>
          </p:cNvSpPr>
          <p:nvPr>
            <p:ph type="sldNum" sz="quarter" idx="12"/>
          </p:nvPr>
        </p:nvSpPr>
        <p:spPr/>
        <p:txBody>
          <a:bodyPr/>
          <a:lstStyle>
            <a:lvl1pPr>
              <a:defRPr>
                <a:latin typeface="+mj-lt"/>
              </a:defRPr>
            </a:lvl1pPr>
          </a:lstStyle>
          <a:p>
            <a:fld id="{CE5253E9-1F50-B34A-B2F1-59D864663EAC}" type="slidenum">
              <a:rPr lang="en-US" smtClean="0"/>
              <a:t>‹#›</a:t>
            </a:fld>
            <a:endParaRPr lang="en-US"/>
          </a:p>
        </p:txBody>
      </p:sp>
    </p:spTree>
    <p:extLst>
      <p:ext uri="{BB962C8B-B14F-4D97-AF65-F5344CB8AC3E}">
        <p14:creationId xmlns:p14="http://schemas.microsoft.com/office/powerpoint/2010/main" val="1199032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600206"/>
            <a:ext cx="4038600" cy="4525963"/>
          </a:xfrm>
        </p:spPr>
        <p:txBody>
          <a:bodyPr/>
          <a:lstStyle>
            <a:lvl1pPr>
              <a:defRPr sz="1181">
                <a:latin typeface="+mj-lt"/>
              </a:defRPr>
            </a:lvl1pPr>
            <a:lvl2pPr>
              <a:defRPr sz="1013">
                <a:latin typeface="+mj-lt"/>
                <a:ea typeface="CMU Bright" panose="02000603000000000000" pitchFamily="2" charset="0"/>
                <a:cs typeface="CMU Bright" panose="02000603000000000000" pitchFamily="2" charset="0"/>
              </a:defRPr>
            </a:lvl2pPr>
            <a:lvl3pPr>
              <a:defRPr sz="844">
                <a:latin typeface="+mj-lt"/>
                <a:ea typeface="CMU Bright" panose="02000603000000000000" pitchFamily="2" charset="0"/>
                <a:cs typeface="CMU Bright" panose="02000603000000000000" pitchFamily="2" charset="0"/>
              </a:defRPr>
            </a:lvl3pPr>
            <a:lvl4pPr>
              <a:defRPr sz="760">
                <a:latin typeface="+mj-lt"/>
                <a:ea typeface="CMU Bright" panose="02000603000000000000" pitchFamily="2" charset="0"/>
                <a:cs typeface="CMU Bright" panose="02000603000000000000" pitchFamily="2" charset="0"/>
              </a:defRPr>
            </a:lvl4pPr>
            <a:lvl5pPr>
              <a:defRPr sz="760">
                <a:latin typeface="+mj-lt"/>
                <a:ea typeface="CMU Bright" panose="02000603000000000000" pitchFamily="2" charset="0"/>
                <a:cs typeface="CMU Bright" panose="02000603000000000000" pitchFamily="2" charset="0"/>
              </a:defRPr>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6"/>
            <a:ext cx="4038600" cy="4525963"/>
          </a:xfrm>
        </p:spPr>
        <p:txBody>
          <a:bodyPr/>
          <a:lstStyle>
            <a:lvl1pPr>
              <a:defRPr sz="1181">
                <a:latin typeface="+mj-lt"/>
              </a:defRPr>
            </a:lvl1pPr>
            <a:lvl2pPr>
              <a:defRPr sz="1013">
                <a:latin typeface="+mj-lt"/>
                <a:ea typeface="CMU Bright" panose="02000603000000000000" pitchFamily="2" charset="0"/>
                <a:cs typeface="CMU Bright" panose="02000603000000000000" pitchFamily="2" charset="0"/>
              </a:defRPr>
            </a:lvl2pPr>
            <a:lvl3pPr>
              <a:defRPr sz="844">
                <a:latin typeface="+mj-lt"/>
                <a:ea typeface="CMU Bright" panose="02000603000000000000" pitchFamily="2" charset="0"/>
                <a:cs typeface="CMU Bright" panose="02000603000000000000" pitchFamily="2" charset="0"/>
              </a:defRPr>
            </a:lvl3pPr>
            <a:lvl4pPr>
              <a:defRPr sz="760">
                <a:latin typeface="+mj-lt"/>
                <a:ea typeface="CMU Bright" panose="02000603000000000000" pitchFamily="2" charset="0"/>
                <a:cs typeface="CMU Bright" panose="02000603000000000000" pitchFamily="2" charset="0"/>
              </a:defRPr>
            </a:lvl4pPr>
            <a:lvl5pPr>
              <a:defRPr sz="760">
                <a:latin typeface="+mj-lt"/>
                <a:ea typeface="CMU Bright" panose="02000603000000000000" pitchFamily="2" charset="0"/>
                <a:cs typeface="CMU Bright" panose="02000603000000000000" pitchFamily="2" charset="0"/>
              </a:defRPr>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mj-lt"/>
              </a:defRPr>
            </a:lvl1pPr>
          </a:lstStyle>
          <a:p>
            <a:fld id="{7007B223-B20D-944C-A79D-5C1429574DF6}" type="datetimeFigureOut">
              <a:rPr lang="en-US" smtClean="0"/>
              <a:t>7/30/2021</a:t>
            </a:fld>
            <a:endParaRPr lang="en-US"/>
          </a:p>
        </p:txBody>
      </p:sp>
      <p:sp>
        <p:nvSpPr>
          <p:cNvPr id="6" name="Footer Placeholder 5"/>
          <p:cNvSpPr>
            <a:spLocks noGrp="1"/>
          </p:cNvSpPr>
          <p:nvPr>
            <p:ph type="ftr" sz="quarter" idx="11"/>
          </p:nvPr>
        </p:nvSpPr>
        <p:spPr/>
        <p:txBody>
          <a:bodyPr/>
          <a:lstStyle>
            <a:lvl1pPr>
              <a:defRPr>
                <a:latin typeface="+mj-lt"/>
              </a:defRPr>
            </a:lvl1pPr>
          </a:lstStyle>
          <a:p>
            <a:endParaRPr lang="en-US"/>
          </a:p>
        </p:txBody>
      </p:sp>
      <p:sp>
        <p:nvSpPr>
          <p:cNvPr id="7" name="Slide Number Placeholder 6"/>
          <p:cNvSpPr>
            <a:spLocks noGrp="1"/>
          </p:cNvSpPr>
          <p:nvPr>
            <p:ph type="sldNum" sz="quarter" idx="12"/>
          </p:nvPr>
        </p:nvSpPr>
        <p:spPr/>
        <p:txBody>
          <a:bodyPr/>
          <a:lstStyle>
            <a:lvl1pPr>
              <a:defRPr>
                <a:latin typeface="+mj-lt"/>
              </a:defRPr>
            </a:lvl1pPr>
          </a:lstStyle>
          <a:p>
            <a:fld id="{CE5253E9-1F50-B34A-B2F1-59D864663EAC}" type="slidenum">
              <a:rPr lang="en-US" smtClean="0"/>
              <a:t>‹#›</a:t>
            </a:fld>
            <a:endParaRPr lang="en-US"/>
          </a:p>
        </p:txBody>
      </p:sp>
    </p:spTree>
    <p:extLst>
      <p:ext uri="{BB962C8B-B14F-4D97-AF65-F5344CB8AC3E}">
        <p14:creationId xmlns:p14="http://schemas.microsoft.com/office/powerpoint/2010/main" val="869653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013" b="1">
                <a:latin typeface="+mj-lt"/>
              </a:defRPr>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013">
                <a:latin typeface="+mj-lt"/>
              </a:defRPr>
            </a:lvl1pPr>
            <a:lvl2pPr>
              <a:defRPr sz="844">
                <a:latin typeface="+mj-lt"/>
              </a:defRPr>
            </a:lvl2pPr>
            <a:lvl3pPr>
              <a:defRPr sz="760">
                <a:latin typeface="+mj-lt"/>
              </a:defRPr>
            </a:lvl3pPr>
            <a:lvl4pPr>
              <a:defRPr sz="675">
                <a:latin typeface="+mj-lt"/>
              </a:defRPr>
            </a:lvl4pPr>
            <a:lvl5pPr>
              <a:defRPr sz="675">
                <a:latin typeface="+mj-lt"/>
              </a:defRPr>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1013" b="1">
                <a:latin typeface="+mj-lt"/>
              </a:defRPr>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013">
                <a:latin typeface="+mj-lt"/>
              </a:defRPr>
            </a:lvl1pPr>
            <a:lvl2pPr>
              <a:defRPr sz="844">
                <a:latin typeface="+mj-lt"/>
              </a:defRPr>
            </a:lvl2pPr>
            <a:lvl3pPr>
              <a:defRPr sz="760">
                <a:latin typeface="+mj-lt"/>
              </a:defRPr>
            </a:lvl3pPr>
            <a:lvl4pPr>
              <a:defRPr sz="675">
                <a:latin typeface="+mj-lt"/>
              </a:defRPr>
            </a:lvl4pPr>
            <a:lvl5pPr>
              <a:defRPr sz="675">
                <a:latin typeface="+mj-lt"/>
              </a:defRPr>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mj-lt"/>
              </a:defRPr>
            </a:lvl1pPr>
          </a:lstStyle>
          <a:p>
            <a:fld id="{7007B223-B20D-944C-A79D-5C1429574DF6}" type="datetimeFigureOut">
              <a:rPr lang="en-US" smtClean="0"/>
              <a:t>7/30/2021</a:t>
            </a:fld>
            <a:endParaRPr lang="en-US"/>
          </a:p>
        </p:txBody>
      </p:sp>
      <p:sp>
        <p:nvSpPr>
          <p:cNvPr id="8" name="Footer Placeholder 7"/>
          <p:cNvSpPr>
            <a:spLocks noGrp="1"/>
          </p:cNvSpPr>
          <p:nvPr>
            <p:ph type="ftr" sz="quarter" idx="11"/>
          </p:nvPr>
        </p:nvSpPr>
        <p:spPr/>
        <p:txBody>
          <a:bodyPr/>
          <a:lstStyle>
            <a:lvl1pPr>
              <a:defRPr>
                <a:latin typeface="+mj-lt"/>
              </a:defRPr>
            </a:lvl1pPr>
          </a:lstStyle>
          <a:p>
            <a:endParaRPr lang="en-US"/>
          </a:p>
        </p:txBody>
      </p:sp>
      <p:sp>
        <p:nvSpPr>
          <p:cNvPr id="9" name="Slide Number Placeholder 8"/>
          <p:cNvSpPr>
            <a:spLocks noGrp="1"/>
          </p:cNvSpPr>
          <p:nvPr>
            <p:ph type="sldNum" sz="quarter" idx="12"/>
          </p:nvPr>
        </p:nvSpPr>
        <p:spPr/>
        <p:txBody>
          <a:bodyPr/>
          <a:lstStyle>
            <a:lvl1pPr>
              <a:defRPr>
                <a:latin typeface="+mj-lt"/>
              </a:defRPr>
            </a:lvl1pPr>
          </a:lstStyle>
          <a:p>
            <a:fld id="{CE5253E9-1F50-B34A-B2F1-59D864663EAC}" type="slidenum">
              <a:rPr lang="en-US" smtClean="0"/>
              <a:t>‹#›</a:t>
            </a:fld>
            <a:endParaRPr lang="en-US"/>
          </a:p>
        </p:txBody>
      </p:sp>
    </p:spTree>
    <p:extLst>
      <p:ext uri="{BB962C8B-B14F-4D97-AF65-F5344CB8AC3E}">
        <p14:creationId xmlns:p14="http://schemas.microsoft.com/office/powerpoint/2010/main" val="311017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atin typeface="+mj-lt"/>
              </a:defRPr>
            </a:lvl1pPr>
          </a:lstStyle>
          <a:p>
            <a:fld id="{7007B223-B20D-944C-A79D-5C1429574DF6}" type="datetimeFigureOut">
              <a:rPr lang="en-US" smtClean="0"/>
              <a:t>7/30/2021</a:t>
            </a:fld>
            <a:endParaRPr lang="en-US"/>
          </a:p>
        </p:txBody>
      </p:sp>
      <p:sp>
        <p:nvSpPr>
          <p:cNvPr id="4" name="Footer Placeholder 3"/>
          <p:cNvSpPr>
            <a:spLocks noGrp="1"/>
          </p:cNvSpPr>
          <p:nvPr>
            <p:ph type="ftr" sz="quarter" idx="11"/>
          </p:nvPr>
        </p:nvSpPr>
        <p:spPr/>
        <p:txBody>
          <a:bodyPr/>
          <a:lstStyle>
            <a:lvl1pPr>
              <a:defRPr>
                <a:latin typeface="+mj-lt"/>
              </a:defRPr>
            </a:lvl1pPr>
          </a:lstStyle>
          <a:p>
            <a:endParaRPr lang="en-US"/>
          </a:p>
        </p:txBody>
      </p:sp>
      <p:sp>
        <p:nvSpPr>
          <p:cNvPr id="5" name="Slide Number Placeholder 4"/>
          <p:cNvSpPr>
            <a:spLocks noGrp="1"/>
          </p:cNvSpPr>
          <p:nvPr>
            <p:ph type="sldNum" sz="quarter" idx="12"/>
          </p:nvPr>
        </p:nvSpPr>
        <p:spPr/>
        <p:txBody>
          <a:bodyPr/>
          <a:lstStyle>
            <a:lvl1pPr>
              <a:defRPr>
                <a:latin typeface="+mj-lt"/>
              </a:defRPr>
            </a:lvl1pPr>
          </a:lstStyle>
          <a:p>
            <a:fld id="{CE5253E9-1F50-B34A-B2F1-59D864663EAC}" type="slidenum">
              <a:rPr lang="en-US" smtClean="0"/>
              <a:t>‹#›</a:t>
            </a:fld>
            <a:endParaRPr lang="en-US"/>
          </a:p>
        </p:txBody>
      </p:sp>
    </p:spTree>
    <p:extLst>
      <p:ext uri="{BB962C8B-B14F-4D97-AF65-F5344CB8AC3E}">
        <p14:creationId xmlns:p14="http://schemas.microsoft.com/office/powerpoint/2010/main" val="4066717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j-lt"/>
              </a:defRPr>
            </a:lvl1pPr>
          </a:lstStyle>
          <a:p>
            <a:fld id="{7007B223-B20D-944C-A79D-5C1429574DF6}" type="datetimeFigureOut">
              <a:rPr lang="en-US" smtClean="0"/>
              <a:t>7/30/2021</a:t>
            </a:fld>
            <a:endParaRPr lang="en-US"/>
          </a:p>
        </p:txBody>
      </p:sp>
      <p:sp>
        <p:nvSpPr>
          <p:cNvPr id="3" name="Footer Placeholder 2"/>
          <p:cNvSpPr>
            <a:spLocks noGrp="1"/>
          </p:cNvSpPr>
          <p:nvPr>
            <p:ph type="ftr" sz="quarter" idx="11"/>
          </p:nvPr>
        </p:nvSpPr>
        <p:spPr/>
        <p:txBody>
          <a:bodyPr/>
          <a:lstStyle>
            <a:lvl1pPr>
              <a:defRPr>
                <a:latin typeface="+mj-lt"/>
              </a:defRPr>
            </a:lvl1pPr>
          </a:lstStyle>
          <a:p>
            <a:endParaRPr lang="en-US"/>
          </a:p>
        </p:txBody>
      </p:sp>
      <p:sp>
        <p:nvSpPr>
          <p:cNvPr id="4" name="Slide Number Placeholder 3"/>
          <p:cNvSpPr>
            <a:spLocks noGrp="1"/>
          </p:cNvSpPr>
          <p:nvPr>
            <p:ph type="sldNum" sz="quarter" idx="12"/>
          </p:nvPr>
        </p:nvSpPr>
        <p:spPr/>
        <p:txBody>
          <a:bodyPr/>
          <a:lstStyle>
            <a:lvl1pPr>
              <a:defRPr>
                <a:latin typeface="+mj-lt"/>
              </a:defRPr>
            </a:lvl1pPr>
          </a:lstStyle>
          <a:p>
            <a:fld id="{CE5253E9-1F50-B34A-B2F1-59D864663EAC}" type="slidenum">
              <a:rPr lang="en-US" smtClean="0"/>
              <a:t>‹#›</a:t>
            </a:fld>
            <a:endParaRPr lang="en-US"/>
          </a:p>
        </p:txBody>
      </p:sp>
    </p:spTree>
    <p:extLst>
      <p:ext uri="{BB962C8B-B14F-4D97-AF65-F5344CB8AC3E}">
        <p14:creationId xmlns:p14="http://schemas.microsoft.com/office/powerpoint/2010/main" val="413641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844" b="1"/>
            </a:lvl1pPr>
          </a:lstStyle>
          <a:p>
            <a:r>
              <a:rPr lang="en-US"/>
              <a:t>Click to edit Master title style</a:t>
            </a:r>
            <a:endParaRPr lang="en-US" dirty="0"/>
          </a:p>
        </p:txBody>
      </p:sp>
      <p:sp>
        <p:nvSpPr>
          <p:cNvPr id="3" name="Content Placeholder 2"/>
          <p:cNvSpPr>
            <a:spLocks noGrp="1"/>
          </p:cNvSpPr>
          <p:nvPr>
            <p:ph idx="1"/>
          </p:nvPr>
        </p:nvSpPr>
        <p:spPr>
          <a:xfrm>
            <a:off x="3575050" y="273056"/>
            <a:ext cx="5111750" cy="5853113"/>
          </a:xfrm>
        </p:spPr>
        <p:txBody>
          <a:bodyPr/>
          <a:lstStyle>
            <a:lvl1pPr>
              <a:defRPr sz="1350">
                <a:latin typeface="+mj-lt"/>
              </a:defRPr>
            </a:lvl1pPr>
            <a:lvl2pPr>
              <a:defRPr sz="1181">
                <a:latin typeface="+mj-lt"/>
              </a:defRPr>
            </a:lvl2pPr>
            <a:lvl3pPr>
              <a:defRPr sz="1013">
                <a:latin typeface="+mj-lt"/>
              </a:defRPr>
            </a:lvl3pPr>
            <a:lvl4pPr>
              <a:defRPr sz="844">
                <a:latin typeface="+mj-lt"/>
              </a:defRPr>
            </a:lvl4pPr>
            <a:lvl5pPr>
              <a:defRPr sz="844">
                <a:latin typeface="+mj-lt"/>
              </a:defRPr>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591">
                <a:latin typeface="+mj-lt"/>
              </a:defRPr>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mj-lt"/>
              </a:defRPr>
            </a:lvl1pPr>
          </a:lstStyle>
          <a:p>
            <a:fld id="{7007B223-B20D-944C-A79D-5C1429574DF6}" type="datetimeFigureOut">
              <a:rPr lang="en-US" smtClean="0"/>
              <a:t>7/30/2021</a:t>
            </a:fld>
            <a:endParaRPr lang="en-US"/>
          </a:p>
        </p:txBody>
      </p:sp>
      <p:sp>
        <p:nvSpPr>
          <p:cNvPr id="6" name="Footer Placeholder 5"/>
          <p:cNvSpPr>
            <a:spLocks noGrp="1"/>
          </p:cNvSpPr>
          <p:nvPr>
            <p:ph type="ftr" sz="quarter" idx="11"/>
          </p:nvPr>
        </p:nvSpPr>
        <p:spPr/>
        <p:txBody>
          <a:bodyPr/>
          <a:lstStyle>
            <a:lvl1pPr>
              <a:defRPr>
                <a:latin typeface="+mj-lt"/>
              </a:defRPr>
            </a:lvl1pPr>
          </a:lstStyle>
          <a:p>
            <a:endParaRPr lang="en-US"/>
          </a:p>
        </p:txBody>
      </p:sp>
      <p:sp>
        <p:nvSpPr>
          <p:cNvPr id="7" name="Slide Number Placeholder 6"/>
          <p:cNvSpPr>
            <a:spLocks noGrp="1"/>
          </p:cNvSpPr>
          <p:nvPr>
            <p:ph type="sldNum" sz="quarter" idx="12"/>
          </p:nvPr>
        </p:nvSpPr>
        <p:spPr/>
        <p:txBody>
          <a:bodyPr/>
          <a:lstStyle>
            <a:lvl1pPr>
              <a:defRPr>
                <a:latin typeface="+mj-lt"/>
              </a:defRPr>
            </a:lvl1pPr>
          </a:lstStyle>
          <a:p>
            <a:fld id="{CE5253E9-1F50-B34A-B2F1-59D864663EAC}" type="slidenum">
              <a:rPr lang="en-US" smtClean="0"/>
              <a:t>‹#›</a:t>
            </a:fld>
            <a:endParaRPr lang="en-US"/>
          </a:p>
        </p:txBody>
      </p:sp>
    </p:spTree>
    <p:extLst>
      <p:ext uri="{BB962C8B-B14F-4D97-AF65-F5344CB8AC3E}">
        <p14:creationId xmlns:p14="http://schemas.microsoft.com/office/powerpoint/2010/main" val="735182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1350">
                <a:latin typeface="+mj-lt"/>
              </a:defRPr>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r>
              <a:rPr lang="en-US"/>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591">
                <a:latin typeface="+mj-lt"/>
              </a:defRPr>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mj-lt"/>
              </a:defRPr>
            </a:lvl1pPr>
          </a:lstStyle>
          <a:p>
            <a:fld id="{7007B223-B20D-944C-A79D-5C1429574DF6}" type="datetimeFigureOut">
              <a:rPr lang="en-US" smtClean="0"/>
              <a:t>7/30/2021</a:t>
            </a:fld>
            <a:endParaRPr lang="en-US"/>
          </a:p>
        </p:txBody>
      </p:sp>
      <p:sp>
        <p:nvSpPr>
          <p:cNvPr id="6" name="Footer Placeholder 5"/>
          <p:cNvSpPr>
            <a:spLocks noGrp="1"/>
          </p:cNvSpPr>
          <p:nvPr>
            <p:ph type="ftr" sz="quarter" idx="11"/>
          </p:nvPr>
        </p:nvSpPr>
        <p:spPr/>
        <p:txBody>
          <a:bodyPr/>
          <a:lstStyle>
            <a:lvl1pPr>
              <a:defRPr>
                <a:latin typeface="+mj-lt"/>
              </a:defRPr>
            </a:lvl1pPr>
          </a:lstStyle>
          <a:p>
            <a:endParaRPr lang="en-US"/>
          </a:p>
        </p:txBody>
      </p:sp>
      <p:sp>
        <p:nvSpPr>
          <p:cNvPr id="7" name="Slide Number Placeholder 6"/>
          <p:cNvSpPr>
            <a:spLocks noGrp="1"/>
          </p:cNvSpPr>
          <p:nvPr>
            <p:ph type="sldNum" sz="quarter" idx="12"/>
          </p:nvPr>
        </p:nvSpPr>
        <p:spPr/>
        <p:txBody>
          <a:bodyPr/>
          <a:lstStyle>
            <a:lvl1pPr>
              <a:defRPr>
                <a:latin typeface="+mj-lt"/>
              </a:defRPr>
            </a:lvl1pPr>
          </a:lstStyle>
          <a:p>
            <a:fld id="{CE5253E9-1F50-B34A-B2F1-59D864663EAC}" type="slidenum">
              <a:rPr lang="en-US" smtClean="0"/>
              <a:t>‹#›</a:t>
            </a:fld>
            <a:endParaRPr lang="en-US"/>
          </a:p>
        </p:txBody>
      </p:sp>
    </p:spTree>
    <p:extLst>
      <p:ext uri="{BB962C8B-B14F-4D97-AF65-F5344CB8AC3E}">
        <p14:creationId xmlns:p14="http://schemas.microsoft.com/office/powerpoint/2010/main" val="3382724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353250"/>
            <a:ext cx="8229600" cy="4010919"/>
          </a:xfrm>
          <a:prstGeom prst="rect">
            <a:avLst/>
          </a:prstGeom>
        </p:spPr>
        <p:txBody>
          <a:bodyPr vert="horz" lIns="91440" tIns="45720" rIns="91440" bIns="45720" rtlCol="0">
            <a:normAutofit/>
          </a:bodyPr>
          <a:lstStyle/>
          <a:p>
            <a:pPr lvl="0"/>
            <a:r>
              <a:rPr lang="en-US" dirty="0"/>
              <a:t>Click to edit Master text styles</a:t>
            </a:r>
          </a:p>
        </p:txBody>
      </p:sp>
      <p:sp>
        <p:nvSpPr>
          <p:cNvPr id="4" name="Date Placeholder 3"/>
          <p:cNvSpPr>
            <a:spLocks noGrp="1"/>
          </p:cNvSpPr>
          <p:nvPr>
            <p:ph type="dt" sz="half" idx="2"/>
          </p:nvPr>
        </p:nvSpPr>
        <p:spPr>
          <a:xfrm>
            <a:off x="6477000" y="6440957"/>
            <a:ext cx="990600" cy="264649"/>
          </a:xfrm>
          <a:prstGeom prst="rect">
            <a:avLst/>
          </a:prstGeom>
        </p:spPr>
        <p:txBody>
          <a:bodyPr vert="horz" lIns="91440" tIns="45720" rIns="91440" bIns="45720" rtlCol="0" anchor="ctr"/>
          <a:lstStyle>
            <a:lvl1pPr algn="l">
              <a:defRPr sz="506">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7007B223-B20D-944C-A79D-5C1429574DF6}" type="datetimeFigureOut">
              <a:rPr lang="en-US" smtClean="0"/>
              <a:t>7/30/2021</a:t>
            </a:fld>
            <a:endParaRPr lang="en-US"/>
          </a:p>
        </p:txBody>
      </p:sp>
      <p:sp>
        <p:nvSpPr>
          <p:cNvPr id="5" name="Footer Placeholder 4"/>
          <p:cNvSpPr>
            <a:spLocks noGrp="1"/>
          </p:cNvSpPr>
          <p:nvPr>
            <p:ph type="ftr" sz="quarter" idx="3"/>
          </p:nvPr>
        </p:nvSpPr>
        <p:spPr>
          <a:xfrm>
            <a:off x="1828800" y="6440957"/>
            <a:ext cx="2057400" cy="264649"/>
          </a:xfrm>
          <a:prstGeom prst="rect">
            <a:avLst/>
          </a:prstGeom>
        </p:spPr>
        <p:txBody>
          <a:bodyPr vert="horz" lIns="91440" tIns="45720" rIns="91440" bIns="45720" rtlCol="0" anchor="ctr"/>
          <a:lstStyle>
            <a:lvl1pPr algn="ctr">
              <a:defRPr sz="506">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6" name="Slide Number Placeholder 5"/>
          <p:cNvSpPr>
            <a:spLocks noGrp="1"/>
          </p:cNvSpPr>
          <p:nvPr>
            <p:ph type="sldNum" sz="quarter" idx="4"/>
          </p:nvPr>
        </p:nvSpPr>
        <p:spPr>
          <a:xfrm>
            <a:off x="7543800" y="6440957"/>
            <a:ext cx="1143000" cy="264649"/>
          </a:xfrm>
          <a:prstGeom prst="rect">
            <a:avLst/>
          </a:prstGeom>
        </p:spPr>
        <p:txBody>
          <a:bodyPr vert="horz" lIns="91440" tIns="45720" rIns="91440" bIns="45720" rtlCol="0" anchor="ctr"/>
          <a:lstStyle>
            <a:lvl1pPr algn="r">
              <a:defRPr sz="506">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1pPr>
          </a:lstStyle>
          <a:p>
            <a:fld id="{CE5253E9-1F50-B34A-B2F1-59D864663EAC}" type="slidenum">
              <a:rPr lang="en-US" smtClean="0"/>
              <a:t>‹#›</a:t>
            </a:fld>
            <a:endParaRPr lang="en-US"/>
          </a:p>
        </p:txBody>
      </p:sp>
      <p:cxnSp>
        <p:nvCxnSpPr>
          <p:cNvPr id="7" name="Straight Connector 6"/>
          <p:cNvCxnSpPr/>
          <p:nvPr/>
        </p:nvCxnSpPr>
        <p:spPr>
          <a:xfrm flipV="1">
            <a:off x="457200" y="6403915"/>
            <a:ext cx="8305800" cy="121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D:\jon\group-website\CU-web-red-logoonly-smal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0418" y="6141720"/>
            <a:ext cx="640080"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6639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385763" rtl="0" eaLnBrk="1" latinLnBrk="0" hangingPunct="1">
        <a:spcBef>
          <a:spcPct val="0"/>
        </a:spcBef>
        <a:buNone/>
        <a:defRPr sz="3200" kern="1200">
          <a:solidFill>
            <a:srgbClr val="080808"/>
          </a:solidFill>
          <a:latin typeface="Gill Sans MT" panose="020B0502020104020203" pitchFamily="34" charset="0"/>
          <a:ea typeface="CMU Sans Serif" panose="02000603000000000000" pitchFamily="2" charset="0"/>
          <a:cs typeface="Arial" panose="020B0604020202020204" pitchFamily="34" charset="0"/>
        </a:defRPr>
      </a:lvl1pPr>
    </p:titleStyle>
    <p:bodyStyle>
      <a:lvl1pPr marL="144661" indent="-144661" algn="l" defTabSz="385763" rtl="0" eaLnBrk="1" latinLnBrk="0" hangingPunct="1">
        <a:spcBef>
          <a:spcPct val="20000"/>
        </a:spcBef>
        <a:buFont typeface="Arial" pitchFamily="34" charset="0"/>
        <a:buNone/>
        <a:defRPr sz="2400" kern="1200">
          <a:solidFill>
            <a:srgbClr val="080808"/>
          </a:solidFill>
          <a:latin typeface="Calibri" panose="020F0502020204030204" pitchFamily="34" charset="0"/>
          <a:ea typeface="Calibri" panose="020F0502020204030204" pitchFamily="34" charset="0"/>
          <a:cs typeface="Calibri" panose="020F0502020204030204" pitchFamily="34" charset="0"/>
        </a:defRPr>
      </a:lvl1pPr>
      <a:lvl2pPr marL="313433" indent="-120551" algn="l" defTabSz="385763" rtl="0" eaLnBrk="1" latinLnBrk="0" hangingPunct="1">
        <a:spcBef>
          <a:spcPct val="20000"/>
        </a:spcBef>
        <a:buFont typeface="Arial" pitchFamily="34" charset="0"/>
        <a:buChar char="–"/>
        <a:defRPr sz="1181" kern="1200">
          <a:solidFill>
            <a:schemeClr val="tx1"/>
          </a:solidFill>
          <a:latin typeface="+mn-lt"/>
          <a:ea typeface="+mn-ea"/>
          <a:cs typeface="+mn-cs"/>
        </a:defRPr>
      </a:lvl2pPr>
      <a:lvl3pPr marL="482204" indent="-96441" algn="l" defTabSz="385763" rtl="0" eaLnBrk="1" latinLnBrk="0" hangingPunct="1">
        <a:spcBef>
          <a:spcPct val="20000"/>
        </a:spcBef>
        <a:buFont typeface="Arial" pitchFamily="34" charset="0"/>
        <a:buChar char="•"/>
        <a:defRPr sz="1013" kern="1200">
          <a:solidFill>
            <a:schemeClr val="tx1"/>
          </a:solidFill>
          <a:latin typeface="+mn-lt"/>
          <a:ea typeface="+mn-ea"/>
          <a:cs typeface="+mn-cs"/>
        </a:defRPr>
      </a:lvl3pPr>
      <a:lvl4pPr marL="675085"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4pPr>
      <a:lvl5pPr marL="867966"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5pPr>
      <a:lvl6pPr marL="1060847"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729"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610"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91"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029/2020EF001503" TargetMode="External"/><Relationship Id="rId2" Type="http://schemas.openxmlformats.org/officeDocument/2006/relationships/hyperlink" Target="https://doi.org/10.1029/2020WR028079" TargetMode="External"/><Relationship Id="rId1" Type="http://schemas.openxmlformats.org/officeDocument/2006/relationships/slideLayout" Target="../slideLayouts/slideLayout2.xml"/><Relationship Id="rId5" Type="http://schemas.openxmlformats.org/officeDocument/2006/relationships/hyperlink" Target="https://github.com/julianneq/UCRB_analysis" TargetMode="External"/><Relationship Id="rId4" Type="http://schemas.openxmlformats.org/officeDocument/2006/relationships/hyperlink" Target="https://doi.org/10.1029/2020EF00165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antonia-had/UCRB_analysis/blob/master/Qgen/sample_parameters.sh"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antonia-had/UCRB_analysis/blob/master/Qgen/timeShiftModel.p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antonia-had/UCRB_analysis/blob/master/Qgen/reformatQdata.p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antonia-had/UCRB_analysis/blob/master/Qgen/reformatIWRdata.py"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antonia-had/UCRB_analysis/blob/master/Qgen/generateQs_spatialDisaggregation.p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antonia-had/UCRB_analysis/blob/master/Qgen/fitHMM.p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7.png"/><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6BCC-5858-C242-8F31-D9184EF7F4CB}"/>
              </a:ext>
            </a:extLst>
          </p:cNvPr>
          <p:cNvSpPr>
            <a:spLocks noGrp="1"/>
          </p:cNvSpPr>
          <p:nvPr>
            <p:ph type="ctrTitle"/>
          </p:nvPr>
        </p:nvSpPr>
        <p:spPr/>
        <p:txBody>
          <a:bodyPr>
            <a:normAutofit fontScale="90000"/>
          </a:bodyPr>
          <a:lstStyle/>
          <a:p>
            <a:r>
              <a:rPr lang="en-US" dirty="0"/>
              <a:t>Hidden Markov Model Synthetic Generator for the UCRB – basic training and steps</a:t>
            </a:r>
          </a:p>
        </p:txBody>
      </p:sp>
      <p:sp>
        <p:nvSpPr>
          <p:cNvPr id="3" name="Subtitle 2">
            <a:extLst>
              <a:ext uri="{FF2B5EF4-FFF2-40B4-BE49-F238E27FC236}">
                <a16:creationId xmlns:a16="http://schemas.microsoft.com/office/drawing/2014/main" id="{0B2738FA-42EE-194D-95E7-6D414BECF342}"/>
              </a:ext>
            </a:extLst>
          </p:cNvPr>
          <p:cNvSpPr>
            <a:spLocks noGrp="1"/>
          </p:cNvSpPr>
          <p:nvPr>
            <p:ph type="subTitle" idx="1"/>
          </p:nvPr>
        </p:nvSpPr>
        <p:spPr/>
        <p:txBody>
          <a:bodyPr/>
          <a:lstStyle/>
          <a:p>
            <a:r>
              <a:rPr lang="en-US" dirty="0"/>
              <a:t>Antonia Hadjimichael</a:t>
            </a:r>
          </a:p>
          <a:p>
            <a:r>
              <a:rPr lang="en-US" dirty="0"/>
              <a:t>Code by Julianne Quinn</a:t>
            </a:r>
          </a:p>
          <a:p>
            <a:endParaRPr lang="en-US" dirty="0"/>
          </a:p>
          <a:p>
            <a:r>
              <a:rPr lang="en-US" dirty="0"/>
              <a:t>March 2021</a:t>
            </a:r>
          </a:p>
        </p:txBody>
      </p:sp>
    </p:spTree>
    <p:extLst>
      <p:ext uri="{BB962C8B-B14F-4D97-AF65-F5344CB8AC3E}">
        <p14:creationId xmlns:p14="http://schemas.microsoft.com/office/powerpoint/2010/main" val="689096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Disaggregation to monthly values</a:t>
            </a:r>
          </a:p>
        </p:txBody>
      </p:sp>
      <p:sp>
        <p:nvSpPr>
          <p:cNvPr id="3" name="Content Placeholder 2"/>
          <p:cNvSpPr>
            <a:spLocks noGrp="1"/>
          </p:cNvSpPr>
          <p:nvPr>
            <p:ph idx="1"/>
          </p:nvPr>
        </p:nvSpPr>
        <p:spPr>
          <a:xfrm>
            <a:off x="457200" y="3810000"/>
            <a:ext cx="8229600" cy="2209800"/>
          </a:xfrm>
        </p:spPr>
        <p:txBody>
          <a:bodyPr/>
          <a:lstStyle/>
          <a:p>
            <a:pPr marL="1588" indent="-1588"/>
            <a:r>
              <a:rPr lang="en-US" dirty="0"/>
              <a:t>Probabilistically select one of k nearest neighbors based on Euclidean distance of total annual flows across sites between generated year and all historical years. Proportionally scale all monthly flows and demands from selected year to match synthetic totals at the last node.</a:t>
            </a:r>
          </a:p>
        </p:txBody>
      </p:sp>
      <p:pic>
        <p:nvPicPr>
          <p:cNvPr id="4" name="Picture 3"/>
          <p:cNvPicPr>
            <a:picLocks noChangeAspect="1"/>
          </p:cNvPicPr>
          <p:nvPr/>
        </p:nvPicPr>
        <p:blipFill>
          <a:blip r:embed="rId2"/>
          <a:stretch>
            <a:fillRect/>
          </a:stretch>
        </p:blipFill>
        <p:spPr>
          <a:xfrm>
            <a:off x="475004" y="1219200"/>
            <a:ext cx="8136467" cy="2362200"/>
          </a:xfrm>
          <a:prstGeom prst="rect">
            <a:avLst/>
          </a:prstGeom>
        </p:spPr>
      </p:pic>
    </p:spTree>
    <p:extLst>
      <p:ext uri="{BB962C8B-B14F-4D97-AF65-F5344CB8AC3E}">
        <p14:creationId xmlns:p14="http://schemas.microsoft.com/office/powerpoint/2010/main" val="336551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Disaggregation to upstream nodes</a:t>
            </a:r>
          </a:p>
        </p:txBody>
      </p:sp>
      <p:sp>
        <p:nvSpPr>
          <p:cNvPr id="3" name="Content Placeholder 2"/>
          <p:cNvSpPr>
            <a:spLocks noGrp="1"/>
          </p:cNvSpPr>
          <p:nvPr>
            <p:ph idx="1"/>
          </p:nvPr>
        </p:nvSpPr>
        <p:spPr>
          <a:xfrm>
            <a:off x="381000" y="1219200"/>
            <a:ext cx="8382000" cy="1911458"/>
          </a:xfrm>
        </p:spPr>
        <p:txBody>
          <a:bodyPr>
            <a:normAutofit lnSpcReduction="10000"/>
          </a:bodyPr>
          <a:lstStyle/>
          <a:p>
            <a:pPr marL="1588" indent="-1588"/>
            <a:r>
              <a:rPr lang="en-US" dirty="0"/>
              <a:t>Using the monthly streamflow values at the last node, the monthly values at all other nodes are computed by using the ratio of month </a:t>
            </a:r>
            <a:r>
              <a:rPr lang="en-US" i="1" dirty="0"/>
              <a:t>i</a:t>
            </a:r>
            <a:r>
              <a:rPr lang="en-US" dirty="0"/>
              <a:t>'s flow at node </a:t>
            </a:r>
            <a:r>
              <a:rPr lang="en-US" i="1" dirty="0"/>
              <a:t>j </a:t>
            </a:r>
            <a:r>
              <a:rPr lang="en-US" dirty="0"/>
              <a:t>to month </a:t>
            </a:r>
            <a:r>
              <a:rPr lang="en-US" i="1" dirty="0"/>
              <a:t>i</a:t>
            </a:r>
            <a:r>
              <a:rPr lang="en-US" dirty="0"/>
              <a:t>'s flow at the last node in the historical year that was used for the monthly disaggregation at the last node.</a:t>
            </a:r>
          </a:p>
        </p:txBody>
      </p:sp>
      <p:pic>
        <p:nvPicPr>
          <p:cNvPr id="5" name="Picture 4">
            <a:extLst>
              <a:ext uri="{FF2B5EF4-FFF2-40B4-BE49-F238E27FC236}">
                <a16:creationId xmlns:a16="http://schemas.microsoft.com/office/drawing/2014/main" id="{BB60A437-4C6F-3545-BD39-01A849AB91F6}"/>
              </a:ext>
            </a:extLst>
          </p:cNvPr>
          <p:cNvPicPr>
            <a:picLocks noChangeAspect="1"/>
          </p:cNvPicPr>
          <p:nvPr/>
        </p:nvPicPr>
        <p:blipFill>
          <a:blip r:embed="rId2"/>
          <a:stretch>
            <a:fillRect/>
          </a:stretch>
        </p:blipFill>
        <p:spPr>
          <a:xfrm>
            <a:off x="635000" y="3017865"/>
            <a:ext cx="8128000" cy="3302000"/>
          </a:xfrm>
          <a:prstGeom prst="rect">
            <a:avLst/>
          </a:prstGeom>
        </p:spPr>
      </p:pic>
    </p:spTree>
    <p:extLst>
      <p:ext uri="{BB962C8B-B14F-4D97-AF65-F5344CB8AC3E}">
        <p14:creationId xmlns:p14="http://schemas.microsoft.com/office/powerpoint/2010/main" val="3899777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Hydrologic Model – Irrigation Demands</a:t>
            </a:r>
          </a:p>
        </p:txBody>
      </p:sp>
      <p:sp>
        <p:nvSpPr>
          <p:cNvPr id="3" name="Content Placeholder 2"/>
          <p:cNvSpPr>
            <a:spLocks noGrp="1"/>
          </p:cNvSpPr>
          <p:nvPr>
            <p:ph idx="1"/>
          </p:nvPr>
        </p:nvSpPr>
        <p:spPr>
          <a:xfrm>
            <a:off x="457200" y="1391021"/>
            <a:ext cx="8229600" cy="4151870"/>
          </a:xfrm>
        </p:spPr>
        <p:txBody>
          <a:bodyPr/>
          <a:lstStyle/>
          <a:p>
            <a:pPr marL="1588" indent="-1588"/>
            <a:r>
              <a:rPr lang="en-US" dirty="0"/>
              <a:t>Apply irrigation demand multiplier to historical mean demand and add annual anomaly, conditional on annual streamflow at last node + Gaussian noise</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0248" r="9073" b="2885"/>
          <a:stretch/>
        </p:blipFill>
        <p:spPr>
          <a:xfrm>
            <a:off x="0" y="2895600"/>
            <a:ext cx="3905951" cy="2881357"/>
          </a:xfrm>
          <a:prstGeom prst="rect">
            <a:avLst/>
          </a:prstGeom>
        </p:spPr>
      </p:pic>
      <p:pic>
        <p:nvPicPr>
          <p:cNvPr id="7" name="Picture 6"/>
          <p:cNvPicPr>
            <a:picLocks noChangeAspect="1"/>
          </p:cNvPicPr>
          <p:nvPr/>
        </p:nvPicPr>
        <p:blipFill rotWithShape="1">
          <a:blip r:embed="rId3"/>
          <a:srcRect t="10001" r="8737" b="3332"/>
          <a:stretch/>
        </p:blipFill>
        <p:spPr>
          <a:xfrm>
            <a:off x="3886200" y="2514313"/>
            <a:ext cx="2647249" cy="1905287"/>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7602" r="8714"/>
          <a:stretch/>
        </p:blipFill>
        <p:spPr>
          <a:xfrm>
            <a:off x="3886200" y="4497372"/>
            <a:ext cx="2591816" cy="1949569"/>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125" t="9902" r="8334"/>
          <a:stretch/>
        </p:blipFill>
        <p:spPr>
          <a:xfrm>
            <a:off x="6553912" y="2514313"/>
            <a:ext cx="2590800" cy="1969010"/>
          </a:xfrm>
          <a:prstGeom prst="rect">
            <a:avLst/>
          </a:prstGeom>
        </p:spPr>
      </p:pic>
      <p:sp>
        <p:nvSpPr>
          <p:cNvPr id="10" name="TextBox 9"/>
          <p:cNvSpPr txBox="1"/>
          <p:nvPr/>
        </p:nvSpPr>
        <p:spPr>
          <a:xfrm>
            <a:off x="6629400" y="4497372"/>
            <a:ext cx="2438400" cy="1477328"/>
          </a:xfrm>
          <a:prstGeom prst="rect">
            <a:avLst/>
          </a:prstGeom>
          <a:noFill/>
        </p:spPr>
        <p:txBody>
          <a:bodyPr wrap="square" rtlCol="0">
            <a:spAutoFit/>
          </a:bodyPr>
          <a:lstStyle/>
          <a:p>
            <a:r>
              <a:rPr lang="en-US" dirty="0"/>
              <a:t>Residuals are:</a:t>
            </a:r>
          </a:p>
          <a:p>
            <a:pPr marL="342900" indent="-342900">
              <a:buAutoNum type="arabicParenR"/>
            </a:pPr>
            <a:r>
              <a:rPr lang="en-US" dirty="0" err="1"/>
              <a:t>Homoskedastic</a:t>
            </a:r>
            <a:endParaRPr lang="en-US" dirty="0"/>
          </a:p>
          <a:p>
            <a:pPr marL="342900" indent="-342900">
              <a:buAutoNum type="arabicParenR"/>
            </a:pPr>
            <a:r>
              <a:rPr lang="en-US" dirty="0"/>
              <a:t>Uncorrelated</a:t>
            </a:r>
          </a:p>
          <a:p>
            <a:pPr marL="342900" indent="-342900">
              <a:buAutoNum type="arabicParenR"/>
            </a:pPr>
            <a:r>
              <a:rPr lang="en-US" dirty="0"/>
              <a:t>Normally Distributed</a:t>
            </a:r>
          </a:p>
        </p:txBody>
      </p:sp>
    </p:spTree>
    <p:extLst>
      <p:ext uri="{BB962C8B-B14F-4D97-AF65-F5344CB8AC3E}">
        <p14:creationId xmlns:p14="http://schemas.microsoft.com/office/powerpoint/2010/main" val="3792174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5B7F-220A-4B64-B202-DBBD3B97F132}"/>
              </a:ext>
            </a:extLst>
          </p:cNvPr>
          <p:cNvSpPr>
            <a:spLocks noGrp="1"/>
          </p:cNvSpPr>
          <p:nvPr>
            <p:ph type="title"/>
          </p:nvPr>
        </p:nvSpPr>
        <p:spPr/>
        <p:txBody>
          <a:bodyPr>
            <a:normAutofit fontScale="90000"/>
          </a:bodyPr>
          <a:lstStyle/>
          <a:p>
            <a:r>
              <a:rPr lang="en-US" dirty="0"/>
              <a:t>So what parameters can we change in our model?</a:t>
            </a:r>
          </a:p>
        </p:txBody>
      </p:sp>
      <p:graphicFrame>
        <p:nvGraphicFramePr>
          <p:cNvPr id="4" name="Content Placeholder 4">
            <a:extLst>
              <a:ext uri="{FF2B5EF4-FFF2-40B4-BE49-F238E27FC236}">
                <a16:creationId xmlns:a16="http://schemas.microsoft.com/office/drawing/2014/main" id="{AEF6D624-9CFD-47A3-9EF7-37B7A455E3C6}"/>
              </a:ext>
            </a:extLst>
          </p:cNvPr>
          <p:cNvGraphicFramePr>
            <a:graphicFrameLocks/>
          </p:cNvGraphicFramePr>
          <p:nvPr>
            <p:extLst>
              <p:ext uri="{D42A27DB-BD31-4B8C-83A1-F6EECF244321}">
                <p14:modId xmlns:p14="http://schemas.microsoft.com/office/powerpoint/2010/main" val="2978448047"/>
              </p:ext>
            </p:extLst>
          </p:nvPr>
        </p:nvGraphicFramePr>
        <p:xfrm>
          <a:off x="762000" y="1371600"/>
          <a:ext cx="7620000" cy="4582160"/>
        </p:xfrm>
        <a:graphic>
          <a:graphicData uri="http://schemas.openxmlformats.org/drawingml/2006/table">
            <a:tbl>
              <a:tblPr firstRow="1" bandRow="1">
                <a:tableStyleId>{5C22544A-7EE6-4342-B048-85BDC9FD1C3A}</a:tableStyleId>
              </a:tblPr>
              <a:tblGrid>
                <a:gridCol w="3147392">
                  <a:extLst>
                    <a:ext uri="{9D8B030D-6E8A-4147-A177-3AD203B41FA5}">
                      <a16:colId xmlns:a16="http://schemas.microsoft.com/office/drawing/2014/main" val="3384651572"/>
                    </a:ext>
                  </a:extLst>
                </a:gridCol>
                <a:gridCol w="1500808">
                  <a:extLst>
                    <a:ext uri="{9D8B030D-6E8A-4147-A177-3AD203B41FA5}">
                      <a16:colId xmlns:a16="http://schemas.microsoft.com/office/drawing/2014/main" val="1499314811"/>
                    </a:ext>
                  </a:extLst>
                </a:gridCol>
                <a:gridCol w="1524000">
                  <a:extLst>
                    <a:ext uri="{9D8B030D-6E8A-4147-A177-3AD203B41FA5}">
                      <a16:colId xmlns:a16="http://schemas.microsoft.com/office/drawing/2014/main" val="295876304"/>
                    </a:ext>
                  </a:extLst>
                </a:gridCol>
                <a:gridCol w="1447800">
                  <a:extLst>
                    <a:ext uri="{9D8B030D-6E8A-4147-A177-3AD203B41FA5}">
                      <a16:colId xmlns:a16="http://schemas.microsoft.com/office/drawing/2014/main" val="752277831"/>
                    </a:ext>
                  </a:extLst>
                </a:gridCol>
              </a:tblGrid>
              <a:tr h="370840">
                <a:tc>
                  <a:txBody>
                    <a:bodyPr/>
                    <a:lstStyle/>
                    <a:p>
                      <a:r>
                        <a:rPr lang="en-US" sz="1800" dirty="0"/>
                        <a:t>Uncertainty</a:t>
                      </a:r>
                    </a:p>
                  </a:txBody>
                  <a:tcPr/>
                </a:tc>
                <a:tc>
                  <a:txBody>
                    <a:bodyPr/>
                    <a:lstStyle/>
                    <a:p>
                      <a:r>
                        <a:rPr lang="en-US" sz="1800" dirty="0"/>
                        <a:t>Min</a:t>
                      </a:r>
                    </a:p>
                  </a:txBody>
                  <a:tcPr/>
                </a:tc>
                <a:tc>
                  <a:txBody>
                    <a:bodyPr/>
                    <a:lstStyle/>
                    <a:p>
                      <a:r>
                        <a:rPr lang="en-US" sz="1800" dirty="0"/>
                        <a:t>Max</a:t>
                      </a:r>
                    </a:p>
                  </a:txBody>
                  <a:tcPr/>
                </a:tc>
                <a:tc>
                  <a:txBody>
                    <a:bodyPr/>
                    <a:lstStyle/>
                    <a:p>
                      <a:r>
                        <a:rPr lang="en-US" sz="1800" dirty="0"/>
                        <a:t>File Edited</a:t>
                      </a:r>
                    </a:p>
                  </a:txBody>
                  <a:tcPr/>
                </a:tc>
                <a:extLst>
                  <a:ext uri="{0D108BD9-81ED-4DB2-BD59-A6C34878D82A}">
                    <a16:rowId xmlns:a16="http://schemas.microsoft.com/office/drawing/2014/main" val="2805180878"/>
                  </a:ext>
                </a:extLst>
              </a:tr>
              <a:tr h="370840">
                <a:tc>
                  <a:txBody>
                    <a:bodyPr/>
                    <a:lstStyle/>
                    <a:p>
                      <a:r>
                        <a:rPr lang="el-GR" sz="1800" dirty="0"/>
                        <a:t>μ</a:t>
                      </a:r>
                      <a:r>
                        <a:rPr lang="en-US" sz="1800" baseline="-25000" dirty="0"/>
                        <a:t>0</a:t>
                      </a:r>
                      <a:r>
                        <a:rPr lang="en-US" sz="1800" baseline="0" dirty="0"/>
                        <a:t> Multiplier (Log-space mean of dry state)</a:t>
                      </a:r>
                    </a:p>
                  </a:txBody>
                  <a:tcPr/>
                </a:tc>
                <a:tc>
                  <a:txBody>
                    <a:bodyPr/>
                    <a:lstStyle/>
                    <a:p>
                      <a:r>
                        <a:rPr lang="en-US" sz="1800" dirty="0"/>
                        <a:t>0.95</a:t>
                      </a:r>
                    </a:p>
                  </a:txBody>
                  <a:tcPr/>
                </a:tc>
                <a:tc>
                  <a:txBody>
                    <a:bodyPr/>
                    <a:lstStyle/>
                    <a:p>
                      <a:r>
                        <a:rPr lang="en-US" sz="1800" dirty="0"/>
                        <a:t>1.05</a:t>
                      </a:r>
                    </a:p>
                  </a:txBody>
                  <a:tcPr/>
                </a:tc>
                <a:tc>
                  <a:txBody>
                    <a:bodyPr/>
                    <a:lstStyle/>
                    <a:p>
                      <a:r>
                        <a:rPr lang="en-US" sz="1800" dirty="0"/>
                        <a:t>.</a:t>
                      </a:r>
                      <a:r>
                        <a:rPr lang="en-US" sz="1800" dirty="0" err="1"/>
                        <a:t>xbm</a:t>
                      </a:r>
                      <a:endParaRPr lang="en-US" sz="1800" dirty="0"/>
                    </a:p>
                  </a:txBody>
                  <a:tcPr/>
                </a:tc>
                <a:extLst>
                  <a:ext uri="{0D108BD9-81ED-4DB2-BD59-A6C34878D82A}">
                    <a16:rowId xmlns:a16="http://schemas.microsoft.com/office/drawing/2014/main" val="134182503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1800" dirty="0"/>
                        <a:t>σ</a:t>
                      </a:r>
                      <a:r>
                        <a:rPr lang="en-US" sz="1800" baseline="-25000" dirty="0"/>
                        <a:t>0</a:t>
                      </a:r>
                      <a:r>
                        <a:rPr lang="en-US" sz="1800" baseline="0" dirty="0"/>
                        <a:t> Multiplier (Log-space std of dry state)</a:t>
                      </a:r>
                    </a:p>
                  </a:txBody>
                  <a:tcPr/>
                </a:tc>
                <a:tc>
                  <a:txBody>
                    <a:bodyPr/>
                    <a:lstStyle/>
                    <a:p>
                      <a:r>
                        <a:rPr lang="en-US" sz="1800" dirty="0"/>
                        <a:t>0.5</a:t>
                      </a:r>
                    </a:p>
                  </a:txBody>
                  <a:tcPr/>
                </a:tc>
                <a:tc>
                  <a:txBody>
                    <a:bodyPr/>
                    <a:lstStyle/>
                    <a:p>
                      <a:r>
                        <a:rPr lang="en-US" sz="1800" dirty="0"/>
                        <a:t>1.5</a:t>
                      </a:r>
                    </a:p>
                  </a:txBody>
                  <a:tcPr/>
                </a:tc>
                <a:tc>
                  <a:txBody>
                    <a:bodyPr/>
                    <a:lstStyle/>
                    <a:p>
                      <a:r>
                        <a:rPr lang="en-US" sz="1800" dirty="0"/>
                        <a:t>.</a:t>
                      </a:r>
                      <a:r>
                        <a:rPr lang="en-US" sz="1800" dirty="0" err="1"/>
                        <a:t>xbm</a:t>
                      </a:r>
                      <a:endParaRPr lang="en-US" sz="1800" dirty="0"/>
                    </a:p>
                  </a:txBody>
                  <a:tcPr/>
                </a:tc>
                <a:extLst>
                  <a:ext uri="{0D108BD9-81ED-4DB2-BD59-A6C34878D82A}">
                    <a16:rowId xmlns:a16="http://schemas.microsoft.com/office/drawing/2014/main" val="416788445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1800" dirty="0"/>
                        <a:t>μ</a:t>
                      </a:r>
                      <a:r>
                        <a:rPr lang="en-US" sz="1800" baseline="-25000" dirty="0"/>
                        <a:t>1</a:t>
                      </a:r>
                      <a:r>
                        <a:rPr lang="en-US" sz="1800" baseline="0" dirty="0"/>
                        <a:t> Multiplier (Log-space mean of wet state)</a:t>
                      </a:r>
                    </a:p>
                  </a:txBody>
                  <a:tcPr/>
                </a:tc>
                <a:tc>
                  <a:txBody>
                    <a:bodyPr/>
                    <a:lstStyle/>
                    <a:p>
                      <a:r>
                        <a:rPr lang="en-US" sz="1800" dirty="0"/>
                        <a:t>0.95</a:t>
                      </a:r>
                    </a:p>
                  </a:txBody>
                  <a:tcPr/>
                </a:tc>
                <a:tc>
                  <a:txBody>
                    <a:bodyPr/>
                    <a:lstStyle/>
                    <a:p>
                      <a:r>
                        <a:rPr lang="en-US" sz="1800" dirty="0"/>
                        <a:t>1.05</a:t>
                      </a:r>
                    </a:p>
                  </a:txBody>
                  <a:tcPr/>
                </a:tc>
                <a:tc>
                  <a:txBody>
                    <a:bodyPr/>
                    <a:lstStyle/>
                    <a:p>
                      <a:r>
                        <a:rPr lang="en-US" sz="1800" dirty="0"/>
                        <a:t>.</a:t>
                      </a:r>
                      <a:r>
                        <a:rPr lang="en-US" sz="1800" dirty="0" err="1"/>
                        <a:t>xbm</a:t>
                      </a:r>
                      <a:endParaRPr lang="en-US" sz="1800" dirty="0"/>
                    </a:p>
                  </a:txBody>
                  <a:tcPr/>
                </a:tc>
                <a:extLst>
                  <a:ext uri="{0D108BD9-81ED-4DB2-BD59-A6C34878D82A}">
                    <a16:rowId xmlns:a16="http://schemas.microsoft.com/office/drawing/2014/main" val="39119198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1800" dirty="0"/>
                        <a:t>σ</a:t>
                      </a:r>
                      <a:r>
                        <a:rPr lang="en-US" sz="1800" baseline="-25000" dirty="0"/>
                        <a:t>1</a:t>
                      </a:r>
                      <a:r>
                        <a:rPr lang="en-US" sz="1800" baseline="0" dirty="0"/>
                        <a:t> Multiplier (Log space std of wet state)</a:t>
                      </a:r>
                    </a:p>
                  </a:txBody>
                  <a:tcPr/>
                </a:tc>
                <a:tc>
                  <a:txBody>
                    <a:bodyPr/>
                    <a:lstStyle/>
                    <a:p>
                      <a:r>
                        <a:rPr lang="en-US" sz="1800" dirty="0"/>
                        <a:t>0.5</a:t>
                      </a:r>
                    </a:p>
                  </a:txBody>
                  <a:tcPr/>
                </a:tc>
                <a:tc>
                  <a:txBody>
                    <a:bodyPr/>
                    <a:lstStyle/>
                    <a:p>
                      <a:r>
                        <a:rPr lang="en-US" sz="1800" dirty="0"/>
                        <a:t>1.5</a:t>
                      </a:r>
                    </a:p>
                  </a:txBody>
                  <a:tcPr/>
                </a:tc>
                <a:tc>
                  <a:txBody>
                    <a:bodyPr/>
                    <a:lstStyle/>
                    <a:p>
                      <a:r>
                        <a:rPr lang="en-US" sz="1800" dirty="0"/>
                        <a:t>.</a:t>
                      </a:r>
                      <a:r>
                        <a:rPr lang="en-US" sz="1800" dirty="0" err="1"/>
                        <a:t>xbm</a:t>
                      </a:r>
                      <a:endParaRPr lang="en-US" sz="1800" dirty="0"/>
                    </a:p>
                  </a:txBody>
                  <a:tcPr/>
                </a:tc>
                <a:extLst>
                  <a:ext uri="{0D108BD9-81ED-4DB2-BD59-A6C34878D82A}">
                    <a16:rowId xmlns:a16="http://schemas.microsoft.com/office/drawing/2014/main" val="3117495481"/>
                  </a:ext>
                </a:extLst>
              </a:tr>
              <a:tr h="370840">
                <a:tc>
                  <a:txBody>
                    <a:bodyPr/>
                    <a:lstStyle/>
                    <a:p>
                      <a:r>
                        <a:rPr lang="en-US" sz="1800" dirty="0"/>
                        <a:t>p</a:t>
                      </a:r>
                      <a:r>
                        <a:rPr lang="en-US" sz="1800" baseline="-25000" dirty="0"/>
                        <a:t>00</a:t>
                      </a:r>
                      <a:r>
                        <a:rPr lang="en-US" sz="1800" baseline="0" dirty="0"/>
                        <a:t> delta shift (dry-dry transition probability)</a:t>
                      </a:r>
                      <a:endParaRPr lang="en-US" sz="1800" baseline="-25000" dirty="0"/>
                    </a:p>
                  </a:txBody>
                  <a:tcPr/>
                </a:tc>
                <a:tc>
                  <a:txBody>
                    <a:bodyPr/>
                    <a:lstStyle/>
                    <a:p>
                      <a:r>
                        <a:rPr lang="en-US" sz="1800" dirty="0"/>
                        <a:t>-0.3</a:t>
                      </a:r>
                    </a:p>
                  </a:txBody>
                  <a:tcPr/>
                </a:tc>
                <a:tc>
                  <a:txBody>
                    <a:bodyPr/>
                    <a:lstStyle/>
                    <a:p>
                      <a:r>
                        <a:rPr lang="en-US" sz="1800" dirty="0"/>
                        <a:t>+0.3</a:t>
                      </a:r>
                    </a:p>
                  </a:txBody>
                  <a:tcPr/>
                </a:tc>
                <a:tc>
                  <a:txBody>
                    <a:bodyPr/>
                    <a:lstStyle/>
                    <a:p>
                      <a:r>
                        <a:rPr lang="en-US" sz="1800" dirty="0"/>
                        <a:t>.</a:t>
                      </a:r>
                      <a:r>
                        <a:rPr lang="en-US" sz="1800" dirty="0" err="1"/>
                        <a:t>xbm</a:t>
                      </a:r>
                      <a:endParaRPr lang="en-US" sz="1800" dirty="0"/>
                    </a:p>
                  </a:txBody>
                  <a:tcPr/>
                </a:tc>
                <a:extLst>
                  <a:ext uri="{0D108BD9-81ED-4DB2-BD59-A6C34878D82A}">
                    <a16:rowId xmlns:a16="http://schemas.microsoft.com/office/drawing/2014/main" val="293365564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a:t>
                      </a:r>
                      <a:r>
                        <a:rPr lang="en-US" sz="1800" baseline="-25000" dirty="0"/>
                        <a:t>11</a:t>
                      </a:r>
                      <a:r>
                        <a:rPr lang="en-US" sz="1800" baseline="0" dirty="0"/>
                        <a:t> delta shift (wet-wet transition probability)</a:t>
                      </a:r>
                      <a:endParaRPr lang="en-US" sz="1800" baseline="-25000" dirty="0"/>
                    </a:p>
                  </a:txBody>
                  <a:tcPr/>
                </a:tc>
                <a:tc>
                  <a:txBody>
                    <a:bodyPr/>
                    <a:lstStyle/>
                    <a:p>
                      <a:r>
                        <a:rPr lang="en-US" sz="1800" dirty="0"/>
                        <a:t>-0.3</a:t>
                      </a:r>
                    </a:p>
                  </a:txBody>
                  <a:tcPr/>
                </a:tc>
                <a:tc>
                  <a:txBody>
                    <a:bodyPr/>
                    <a:lstStyle/>
                    <a:p>
                      <a:r>
                        <a:rPr lang="en-US" sz="1800" dirty="0"/>
                        <a:t>+0.3</a:t>
                      </a:r>
                    </a:p>
                  </a:txBody>
                  <a:tcPr/>
                </a:tc>
                <a:tc>
                  <a:txBody>
                    <a:bodyPr/>
                    <a:lstStyle/>
                    <a:p>
                      <a:r>
                        <a:rPr lang="en-US" sz="1800" dirty="0"/>
                        <a:t>.</a:t>
                      </a:r>
                      <a:r>
                        <a:rPr lang="en-US" sz="1800" dirty="0" err="1"/>
                        <a:t>xbm</a:t>
                      </a:r>
                      <a:endParaRPr lang="en-US" sz="1800" dirty="0"/>
                    </a:p>
                  </a:txBody>
                  <a:tcPr/>
                </a:tc>
                <a:extLst>
                  <a:ext uri="{0D108BD9-81ED-4DB2-BD59-A6C34878D82A}">
                    <a16:rowId xmlns:a16="http://schemas.microsoft.com/office/drawing/2014/main" val="3250816650"/>
                  </a:ext>
                </a:extLst>
              </a:tr>
              <a:tr h="370840">
                <a:tc>
                  <a:txBody>
                    <a:bodyPr/>
                    <a:lstStyle/>
                    <a:p>
                      <a:r>
                        <a:rPr lang="en-US" sz="1800" dirty="0"/>
                        <a:t>Evaporation</a:t>
                      </a:r>
                      <a:r>
                        <a:rPr lang="en-US" sz="1800" baseline="0" dirty="0"/>
                        <a:t> Delta Shift</a:t>
                      </a:r>
                      <a:endParaRPr lang="en-US" sz="1800" dirty="0"/>
                    </a:p>
                  </a:txBody>
                  <a:tcPr/>
                </a:tc>
                <a:tc>
                  <a:txBody>
                    <a:bodyPr/>
                    <a:lstStyle/>
                    <a:p>
                      <a:r>
                        <a:rPr lang="en-US" sz="1800" dirty="0"/>
                        <a:t>-0.5 in/month</a:t>
                      </a:r>
                    </a:p>
                  </a:txBody>
                  <a:tcPr/>
                </a:tc>
                <a:tc>
                  <a:txBody>
                    <a:bodyPr/>
                    <a:lstStyle/>
                    <a:p>
                      <a:r>
                        <a:rPr lang="en-US" sz="1800" dirty="0"/>
                        <a:t>+1.0 in/month</a:t>
                      </a:r>
                    </a:p>
                  </a:txBody>
                  <a:tcPr/>
                </a:tc>
                <a:tc>
                  <a:txBody>
                    <a:bodyPr/>
                    <a:lstStyle/>
                    <a:p>
                      <a:r>
                        <a:rPr lang="en-US" sz="1800" dirty="0"/>
                        <a:t>.</a:t>
                      </a:r>
                      <a:r>
                        <a:rPr lang="en-US" sz="1800" dirty="0" err="1"/>
                        <a:t>eva</a:t>
                      </a:r>
                      <a:endParaRPr lang="en-US" sz="1800" dirty="0"/>
                    </a:p>
                  </a:txBody>
                  <a:tcPr/>
                </a:tc>
                <a:extLst>
                  <a:ext uri="{0D108BD9-81ED-4DB2-BD59-A6C34878D82A}">
                    <a16:rowId xmlns:a16="http://schemas.microsoft.com/office/drawing/2014/main" val="4132119182"/>
                  </a:ext>
                </a:extLst>
              </a:tr>
            </a:tbl>
          </a:graphicData>
        </a:graphic>
      </p:graphicFrame>
      <p:sp>
        <p:nvSpPr>
          <p:cNvPr id="5" name="Rectangle 4">
            <a:extLst>
              <a:ext uri="{FF2B5EF4-FFF2-40B4-BE49-F238E27FC236}">
                <a16:creationId xmlns:a16="http://schemas.microsoft.com/office/drawing/2014/main" id="{92CA0992-FB55-4DD8-9301-A6E5F04ABE9E}"/>
              </a:ext>
            </a:extLst>
          </p:cNvPr>
          <p:cNvSpPr/>
          <p:nvPr/>
        </p:nvSpPr>
        <p:spPr>
          <a:xfrm>
            <a:off x="0" y="1086676"/>
            <a:ext cx="9067800" cy="4876799"/>
          </a:xfrm>
          <a:prstGeom prst="rect">
            <a:avLst/>
          </a:prstGeom>
          <a:solidFill>
            <a:schemeClr val="bg1">
              <a:alpha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extBox 5">
            <a:extLst>
              <a:ext uri="{FF2B5EF4-FFF2-40B4-BE49-F238E27FC236}">
                <a16:creationId xmlns:a16="http://schemas.microsoft.com/office/drawing/2014/main" id="{44F40E8C-6889-4B1F-93D0-F6644DCDFC01}"/>
              </a:ext>
            </a:extLst>
          </p:cNvPr>
          <p:cNvSpPr txBox="1"/>
          <p:nvPr/>
        </p:nvSpPr>
        <p:spPr>
          <a:xfrm>
            <a:off x="1962934" y="2836783"/>
            <a:ext cx="5245096" cy="1354217"/>
          </a:xfrm>
          <a:prstGeom prst="rect">
            <a:avLst/>
          </a:prstGeom>
          <a:solidFill>
            <a:schemeClr val="bg1"/>
          </a:solidFill>
          <a:ln>
            <a:solidFill>
              <a:schemeClr val="tx1">
                <a:lumMod val="85000"/>
                <a:lumOff val="15000"/>
              </a:schemeClr>
            </a:solidFill>
          </a:ln>
          <a:effectLst>
            <a:outerShdw blurRad="63500" sx="102000" sy="102000" algn="ctr" rotWithShape="0">
              <a:prstClr val="black">
                <a:alpha val="40000"/>
              </a:prstClr>
            </a:outerShdw>
          </a:effectLst>
        </p:spPr>
        <p:txBody>
          <a:bodyPr wrap="square" lIns="274320" tIns="182880" rIns="274320" bIns="182880" rtlCol="0">
            <a:spAutoFit/>
          </a:bodyPr>
          <a:lstStyle/>
          <a:p>
            <a:r>
              <a:rPr lang="en-US" sz="3200" dirty="0">
                <a:latin typeface="Gill Sans MT" panose="020B0502020104020203" pitchFamily="34" charset="0"/>
                <a:ea typeface="CMU Sans Serif" panose="02000603000000000000" pitchFamily="2" charset="0"/>
                <a:cs typeface="CMU Sans Serif" panose="02000603000000000000" pitchFamily="2" charset="0"/>
              </a:rPr>
              <a:t>How do these parameter changes affect flows?</a:t>
            </a:r>
          </a:p>
        </p:txBody>
      </p:sp>
    </p:spTree>
    <p:extLst>
      <p:ext uri="{BB962C8B-B14F-4D97-AF65-F5344CB8AC3E}">
        <p14:creationId xmlns:p14="http://schemas.microsoft.com/office/powerpoint/2010/main" val="116901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t="8769" r="7854"/>
          <a:stretch/>
        </p:blipFill>
        <p:spPr>
          <a:xfrm>
            <a:off x="0" y="1981200"/>
            <a:ext cx="4823090" cy="3581400"/>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3125" t="10070" r="8334"/>
          <a:stretch/>
        </p:blipFill>
        <p:spPr>
          <a:xfrm>
            <a:off x="4871769" y="2057400"/>
            <a:ext cx="4043631" cy="3080298"/>
          </a:xfrm>
          <a:prstGeom prst="rect">
            <a:avLst/>
          </a:prstGeom>
        </p:spPr>
      </p:pic>
      <p:sp>
        <p:nvSpPr>
          <p:cNvPr id="2" name="Title 1"/>
          <p:cNvSpPr>
            <a:spLocks noGrp="1"/>
          </p:cNvSpPr>
          <p:nvPr>
            <p:ph type="title"/>
          </p:nvPr>
        </p:nvSpPr>
        <p:spPr/>
        <p:txBody>
          <a:bodyPr>
            <a:normAutofit/>
          </a:bodyPr>
          <a:lstStyle/>
          <a:p>
            <a:r>
              <a:rPr lang="en-US" dirty="0"/>
              <a:t>Hydrologic Uncertainties</a:t>
            </a:r>
          </a:p>
        </p:txBody>
      </p:sp>
      <p:sp>
        <p:nvSpPr>
          <p:cNvPr id="3" name="Content Placeholder 2"/>
          <p:cNvSpPr>
            <a:spLocks noGrp="1"/>
          </p:cNvSpPr>
          <p:nvPr>
            <p:ph idx="1"/>
          </p:nvPr>
        </p:nvSpPr>
        <p:spPr>
          <a:xfrm>
            <a:off x="457200" y="1219200"/>
            <a:ext cx="8229600" cy="4648200"/>
          </a:xfrm>
        </p:spPr>
        <p:txBody>
          <a:bodyPr/>
          <a:lstStyle/>
          <a:p>
            <a:pPr marL="1588" indent="-1588"/>
            <a:r>
              <a:rPr lang="en-US" dirty="0"/>
              <a:t>Effects of changes in mixed Gaussian hidden Markov model</a:t>
            </a:r>
          </a:p>
        </p:txBody>
      </p:sp>
      <p:graphicFrame>
        <p:nvGraphicFramePr>
          <p:cNvPr id="13" name="Table 12"/>
          <p:cNvGraphicFramePr>
            <a:graphicFrameLocks noGrp="1"/>
          </p:cNvGraphicFramePr>
          <p:nvPr>
            <p:extLst>
              <p:ext uri="{D42A27DB-BD31-4B8C-83A1-F6EECF244321}">
                <p14:modId xmlns:p14="http://schemas.microsoft.com/office/powerpoint/2010/main" val="1246209514"/>
              </p:ext>
            </p:extLst>
          </p:nvPr>
        </p:nvGraphicFramePr>
        <p:xfrm>
          <a:off x="5029200" y="5212080"/>
          <a:ext cx="3733803" cy="1112520"/>
        </p:xfrm>
        <a:graphic>
          <a:graphicData uri="http://schemas.openxmlformats.org/drawingml/2006/table">
            <a:tbl>
              <a:tblPr firstRow="1" bandRow="1">
                <a:tableStyleId>{5C22544A-7EE6-4342-B048-85BDC9FD1C3A}</a:tableStyleId>
              </a:tblPr>
              <a:tblGrid>
                <a:gridCol w="1136375">
                  <a:extLst>
                    <a:ext uri="{9D8B030D-6E8A-4147-A177-3AD203B41FA5}">
                      <a16:colId xmlns:a16="http://schemas.microsoft.com/office/drawing/2014/main" val="3964939147"/>
                    </a:ext>
                  </a:extLst>
                </a:gridCol>
                <a:gridCol w="1298713">
                  <a:extLst>
                    <a:ext uri="{9D8B030D-6E8A-4147-A177-3AD203B41FA5}">
                      <a16:colId xmlns:a16="http://schemas.microsoft.com/office/drawing/2014/main" val="2711704485"/>
                    </a:ext>
                  </a:extLst>
                </a:gridCol>
                <a:gridCol w="1298715">
                  <a:extLst>
                    <a:ext uri="{9D8B030D-6E8A-4147-A177-3AD203B41FA5}">
                      <a16:colId xmlns:a16="http://schemas.microsoft.com/office/drawing/2014/main" val="1638899153"/>
                    </a:ext>
                  </a:extLst>
                </a:gridCol>
              </a:tblGrid>
              <a:tr h="370840">
                <a:tc>
                  <a:txBody>
                    <a:bodyPr/>
                    <a:lstStyle/>
                    <a:p>
                      <a:endParaRPr lang="en-US" sz="1800" dirty="0"/>
                    </a:p>
                  </a:txBody>
                  <a:tcPr/>
                </a:tc>
                <a:tc>
                  <a:txBody>
                    <a:bodyPr/>
                    <a:lstStyle/>
                    <a:p>
                      <a:r>
                        <a:rPr lang="en-US" sz="1800" dirty="0"/>
                        <a:t>Dry State</a:t>
                      </a:r>
                    </a:p>
                  </a:txBody>
                  <a:tcPr/>
                </a:tc>
                <a:tc>
                  <a:txBody>
                    <a:bodyPr/>
                    <a:lstStyle/>
                    <a:p>
                      <a:r>
                        <a:rPr lang="en-US" sz="1800" dirty="0"/>
                        <a:t>Wet State</a:t>
                      </a:r>
                    </a:p>
                  </a:txBody>
                  <a:tcPr/>
                </a:tc>
                <a:extLst>
                  <a:ext uri="{0D108BD9-81ED-4DB2-BD59-A6C34878D82A}">
                    <a16:rowId xmlns:a16="http://schemas.microsoft.com/office/drawing/2014/main" val="2114689086"/>
                  </a:ext>
                </a:extLst>
              </a:tr>
              <a:tr h="370840">
                <a:tc>
                  <a:txBody>
                    <a:bodyPr/>
                    <a:lstStyle/>
                    <a:p>
                      <a:r>
                        <a:rPr lang="en-US" sz="1800" dirty="0"/>
                        <a:t>Dry State</a:t>
                      </a:r>
                    </a:p>
                  </a:txBody>
                  <a:tcPr/>
                </a:tc>
                <a:tc>
                  <a:txBody>
                    <a:bodyPr/>
                    <a:lstStyle/>
                    <a:p>
                      <a:r>
                        <a:rPr lang="en-US" sz="1800" dirty="0">
                          <a:solidFill>
                            <a:schemeClr val="tx1"/>
                          </a:solidFill>
                        </a:rPr>
                        <a:t>p</a:t>
                      </a:r>
                      <a:r>
                        <a:rPr lang="en-US" sz="1800" baseline="-25000" dirty="0">
                          <a:solidFill>
                            <a:schemeClr val="tx1"/>
                          </a:solidFill>
                        </a:rPr>
                        <a:t>00</a:t>
                      </a:r>
                      <a:r>
                        <a:rPr lang="en-US" sz="1800" dirty="0">
                          <a:solidFill>
                            <a:schemeClr val="tx1"/>
                          </a:solidFill>
                        </a:rPr>
                        <a:t> = 0.68</a:t>
                      </a:r>
                    </a:p>
                  </a:txBody>
                  <a:tcPr/>
                </a:tc>
                <a:tc>
                  <a:txBody>
                    <a:bodyPr/>
                    <a:lstStyle/>
                    <a:p>
                      <a:r>
                        <a:rPr lang="en-US" sz="1800" dirty="0">
                          <a:solidFill>
                            <a:schemeClr val="tx1"/>
                          </a:solidFill>
                        </a:rPr>
                        <a:t>p</a:t>
                      </a:r>
                      <a:r>
                        <a:rPr lang="en-US" sz="1800" baseline="-25000" dirty="0">
                          <a:solidFill>
                            <a:schemeClr val="tx1"/>
                          </a:solidFill>
                        </a:rPr>
                        <a:t>01</a:t>
                      </a:r>
                      <a:r>
                        <a:rPr lang="en-US" sz="1800" dirty="0"/>
                        <a:t> = 0.32</a:t>
                      </a:r>
                    </a:p>
                  </a:txBody>
                  <a:tcPr/>
                </a:tc>
                <a:extLst>
                  <a:ext uri="{0D108BD9-81ED-4DB2-BD59-A6C34878D82A}">
                    <a16:rowId xmlns:a16="http://schemas.microsoft.com/office/drawing/2014/main" val="1659521477"/>
                  </a:ext>
                </a:extLst>
              </a:tr>
              <a:tr h="370840">
                <a:tc>
                  <a:txBody>
                    <a:bodyPr/>
                    <a:lstStyle/>
                    <a:p>
                      <a:r>
                        <a:rPr lang="en-US" sz="1800" dirty="0"/>
                        <a:t>Wet State</a:t>
                      </a:r>
                    </a:p>
                  </a:txBody>
                  <a:tcPr/>
                </a:tc>
                <a:tc>
                  <a:txBody>
                    <a:bodyPr/>
                    <a:lstStyle/>
                    <a:p>
                      <a:r>
                        <a:rPr lang="en-US" sz="1800" dirty="0">
                          <a:solidFill>
                            <a:schemeClr val="tx1"/>
                          </a:solidFill>
                        </a:rPr>
                        <a:t>p</a:t>
                      </a:r>
                      <a:r>
                        <a:rPr lang="en-US" sz="1800" baseline="-25000" dirty="0">
                          <a:solidFill>
                            <a:schemeClr val="tx1"/>
                          </a:solidFill>
                        </a:rPr>
                        <a:t>10</a:t>
                      </a:r>
                      <a:r>
                        <a:rPr lang="en-US" sz="1800" dirty="0"/>
                        <a:t> = 0.35</a:t>
                      </a:r>
                    </a:p>
                  </a:txBody>
                  <a:tcPr/>
                </a:tc>
                <a:tc>
                  <a:txBody>
                    <a:bodyPr/>
                    <a:lstStyle/>
                    <a:p>
                      <a:r>
                        <a:rPr lang="en-US" sz="1800" dirty="0">
                          <a:solidFill>
                            <a:schemeClr val="tx1"/>
                          </a:solidFill>
                        </a:rPr>
                        <a:t>p</a:t>
                      </a:r>
                      <a:r>
                        <a:rPr lang="en-US" sz="1800" baseline="-25000" dirty="0">
                          <a:solidFill>
                            <a:schemeClr val="tx1"/>
                          </a:solidFill>
                        </a:rPr>
                        <a:t>11</a:t>
                      </a:r>
                      <a:r>
                        <a:rPr lang="en-US" sz="1800" dirty="0">
                          <a:solidFill>
                            <a:schemeClr val="tx1"/>
                          </a:solidFill>
                        </a:rPr>
                        <a:t> = 0.65</a:t>
                      </a:r>
                    </a:p>
                  </a:txBody>
                  <a:tcPr/>
                </a:tc>
                <a:extLst>
                  <a:ext uri="{0D108BD9-81ED-4DB2-BD59-A6C34878D82A}">
                    <a16:rowId xmlns:a16="http://schemas.microsoft.com/office/drawing/2014/main" val="519087138"/>
                  </a:ext>
                </a:extLst>
              </a:tr>
            </a:tbl>
          </a:graphicData>
        </a:graphic>
      </p:graphicFrame>
      <p:sp>
        <p:nvSpPr>
          <p:cNvPr id="7" name="TextBox 6"/>
          <p:cNvSpPr txBox="1"/>
          <p:nvPr/>
        </p:nvSpPr>
        <p:spPr>
          <a:xfrm>
            <a:off x="618148" y="5633971"/>
            <a:ext cx="4250105" cy="369332"/>
          </a:xfrm>
          <a:prstGeom prst="rect">
            <a:avLst/>
          </a:prstGeom>
          <a:noFill/>
        </p:spPr>
        <p:txBody>
          <a:bodyPr wrap="square" rtlCol="0">
            <a:spAutoFit/>
          </a:bodyPr>
          <a:lstStyle/>
          <a:p>
            <a:pPr algn="ctr"/>
            <a:r>
              <a:rPr lang="en-US" dirty="0"/>
              <a:t>Annual streamflow exhibits persistence</a:t>
            </a:r>
          </a:p>
        </p:txBody>
      </p:sp>
      <p:cxnSp>
        <p:nvCxnSpPr>
          <p:cNvPr id="8" name="Straight Connector 7">
            <a:extLst>
              <a:ext uri="{FF2B5EF4-FFF2-40B4-BE49-F238E27FC236}">
                <a16:creationId xmlns:a16="http://schemas.microsoft.com/office/drawing/2014/main" id="{617CD1D7-202B-4A38-9068-737ED8FAFC39}"/>
              </a:ext>
            </a:extLst>
          </p:cNvPr>
          <p:cNvCxnSpPr>
            <a:cxnSpLocks/>
          </p:cNvCxnSpPr>
          <p:nvPr/>
        </p:nvCxnSpPr>
        <p:spPr>
          <a:xfrm>
            <a:off x="6781800" y="2743200"/>
            <a:ext cx="0" cy="1676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AAD454-11C3-4EB7-A029-09D929318A9C}"/>
              </a:ext>
            </a:extLst>
          </p:cNvPr>
          <p:cNvCxnSpPr>
            <a:cxnSpLocks/>
          </p:cNvCxnSpPr>
          <p:nvPr/>
        </p:nvCxnSpPr>
        <p:spPr>
          <a:xfrm>
            <a:off x="7353299" y="2743200"/>
            <a:ext cx="0" cy="167640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F90D9B4-74E6-491D-854B-7D35324A1310}"/>
              </a:ext>
            </a:extLst>
          </p:cNvPr>
          <p:cNvSpPr txBox="1"/>
          <p:nvPr/>
        </p:nvSpPr>
        <p:spPr>
          <a:xfrm>
            <a:off x="6400809" y="2558534"/>
            <a:ext cx="533391" cy="369332"/>
          </a:xfrm>
          <a:prstGeom prst="rect">
            <a:avLst/>
          </a:prstGeom>
          <a:noFill/>
        </p:spPr>
        <p:txBody>
          <a:bodyPr wrap="square" rtlCol="0">
            <a:spAutoFit/>
          </a:bodyPr>
          <a:lstStyle/>
          <a:p>
            <a:r>
              <a:rPr lang="el-GR" dirty="0">
                <a:solidFill>
                  <a:srgbClr val="FF0000"/>
                </a:solidFill>
              </a:rPr>
              <a:t>μ</a:t>
            </a:r>
            <a:r>
              <a:rPr lang="en-US" baseline="-25000" dirty="0">
                <a:solidFill>
                  <a:srgbClr val="FF0000"/>
                </a:solidFill>
              </a:rPr>
              <a:t>0</a:t>
            </a:r>
          </a:p>
        </p:txBody>
      </p:sp>
      <p:sp>
        <p:nvSpPr>
          <p:cNvPr id="14" name="TextBox 13">
            <a:extLst>
              <a:ext uri="{FF2B5EF4-FFF2-40B4-BE49-F238E27FC236}">
                <a16:creationId xmlns:a16="http://schemas.microsoft.com/office/drawing/2014/main" id="{230F58F1-1D04-40B8-AE0C-76ABC7B0EF26}"/>
              </a:ext>
            </a:extLst>
          </p:cNvPr>
          <p:cNvSpPr txBox="1"/>
          <p:nvPr/>
        </p:nvSpPr>
        <p:spPr>
          <a:xfrm>
            <a:off x="7391409" y="2558534"/>
            <a:ext cx="533391" cy="369332"/>
          </a:xfrm>
          <a:prstGeom prst="rect">
            <a:avLst/>
          </a:prstGeom>
          <a:noFill/>
        </p:spPr>
        <p:txBody>
          <a:bodyPr wrap="square" rtlCol="0">
            <a:spAutoFit/>
          </a:bodyPr>
          <a:lstStyle/>
          <a:p>
            <a:r>
              <a:rPr lang="el-GR" dirty="0">
                <a:solidFill>
                  <a:srgbClr val="0000FF"/>
                </a:solidFill>
              </a:rPr>
              <a:t>μ</a:t>
            </a:r>
            <a:r>
              <a:rPr lang="en-US" baseline="-25000" dirty="0">
                <a:solidFill>
                  <a:srgbClr val="0000FF"/>
                </a:solidFill>
              </a:rPr>
              <a:t>1</a:t>
            </a:r>
          </a:p>
        </p:txBody>
      </p:sp>
      <p:cxnSp>
        <p:nvCxnSpPr>
          <p:cNvPr id="16" name="Straight Arrow Connector 15">
            <a:extLst>
              <a:ext uri="{FF2B5EF4-FFF2-40B4-BE49-F238E27FC236}">
                <a16:creationId xmlns:a16="http://schemas.microsoft.com/office/drawing/2014/main" id="{030516A2-756E-416E-80CB-3F21921DA35A}"/>
              </a:ext>
            </a:extLst>
          </p:cNvPr>
          <p:cNvCxnSpPr/>
          <p:nvPr/>
        </p:nvCxnSpPr>
        <p:spPr>
          <a:xfrm>
            <a:off x="6553200" y="3429000"/>
            <a:ext cx="419101" cy="0"/>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52C973A0-2CC3-4937-B7DE-D1BA15CABDAB}"/>
              </a:ext>
            </a:extLst>
          </p:cNvPr>
          <p:cNvCxnSpPr/>
          <p:nvPr/>
        </p:nvCxnSpPr>
        <p:spPr>
          <a:xfrm>
            <a:off x="7124699" y="3429000"/>
            <a:ext cx="419101" cy="0"/>
          </a:xfrm>
          <a:prstGeom prst="straightConnector1">
            <a:avLst/>
          </a:prstGeom>
          <a:ln w="19050" cap="flat" cmpd="sng" algn="ctr">
            <a:solidFill>
              <a:srgbClr val="0000FF"/>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D4AE7245-882A-421C-A0FE-945F6561C4C2}"/>
              </a:ext>
            </a:extLst>
          </p:cNvPr>
          <p:cNvSpPr txBox="1"/>
          <p:nvPr/>
        </p:nvSpPr>
        <p:spPr>
          <a:xfrm>
            <a:off x="6477009" y="3440668"/>
            <a:ext cx="533391" cy="369332"/>
          </a:xfrm>
          <a:prstGeom prst="rect">
            <a:avLst/>
          </a:prstGeom>
          <a:noFill/>
        </p:spPr>
        <p:txBody>
          <a:bodyPr wrap="square" rtlCol="0">
            <a:spAutoFit/>
          </a:bodyPr>
          <a:lstStyle/>
          <a:p>
            <a:r>
              <a:rPr lang="el-GR" dirty="0">
                <a:solidFill>
                  <a:srgbClr val="FF0000"/>
                </a:solidFill>
              </a:rPr>
              <a:t>σ</a:t>
            </a:r>
            <a:r>
              <a:rPr lang="en-US" baseline="-25000" dirty="0">
                <a:solidFill>
                  <a:srgbClr val="FF0000"/>
                </a:solidFill>
              </a:rPr>
              <a:t>0</a:t>
            </a:r>
          </a:p>
        </p:txBody>
      </p:sp>
      <p:sp>
        <p:nvSpPr>
          <p:cNvPr id="19" name="TextBox 18">
            <a:extLst>
              <a:ext uri="{FF2B5EF4-FFF2-40B4-BE49-F238E27FC236}">
                <a16:creationId xmlns:a16="http://schemas.microsoft.com/office/drawing/2014/main" id="{96892152-E40A-4FA1-AFED-AFBC12182B74}"/>
              </a:ext>
            </a:extLst>
          </p:cNvPr>
          <p:cNvSpPr txBox="1"/>
          <p:nvPr/>
        </p:nvSpPr>
        <p:spPr>
          <a:xfrm>
            <a:off x="7315209" y="3440668"/>
            <a:ext cx="533391" cy="369332"/>
          </a:xfrm>
          <a:prstGeom prst="rect">
            <a:avLst/>
          </a:prstGeom>
          <a:noFill/>
        </p:spPr>
        <p:txBody>
          <a:bodyPr wrap="square" rtlCol="0">
            <a:spAutoFit/>
          </a:bodyPr>
          <a:lstStyle/>
          <a:p>
            <a:r>
              <a:rPr lang="el-GR" dirty="0">
                <a:solidFill>
                  <a:srgbClr val="0000FF"/>
                </a:solidFill>
              </a:rPr>
              <a:t>σ</a:t>
            </a:r>
            <a:r>
              <a:rPr lang="en-US" baseline="-25000" dirty="0">
                <a:solidFill>
                  <a:srgbClr val="0000FF"/>
                </a:solidFill>
              </a:rPr>
              <a:t>1</a:t>
            </a:r>
          </a:p>
        </p:txBody>
      </p:sp>
      <p:sp>
        <p:nvSpPr>
          <p:cNvPr id="20" name="Rectangle 19">
            <a:extLst>
              <a:ext uri="{FF2B5EF4-FFF2-40B4-BE49-F238E27FC236}">
                <a16:creationId xmlns:a16="http://schemas.microsoft.com/office/drawing/2014/main" id="{24922A86-DEEA-44D7-94C0-B7201560CC27}"/>
              </a:ext>
            </a:extLst>
          </p:cNvPr>
          <p:cNvSpPr/>
          <p:nvPr/>
        </p:nvSpPr>
        <p:spPr>
          <a:xfrm>
            <a:off x="6172200" y="5609288"/>
            <a:ext cx="1143000" cy="329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147031F-28A7-48FB-9D63-D399F8E34C47}"/>
              </a:ext>
            </a:extLst>
          </p:cNvPr>
          <p:cNvSpPr/>
          <p:nvPr/>
        </p:nvSpPr>
        <p:spPr>
          <a:xfrm>
            <a:off x="7467600" y="5967499"/>
            <a:ext cx="1143000" cy="357101"/>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78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Hydrologic Uncertainties</a:t>
            </a:r>
          </a:p>
        </p:txBody>
      </p:sp>
      <p:sp>
        <p:nvSpPr>
          <p:cNvPr id="3" name="Content Placeholder 2"/>
          <p:cNvSpPr>
            <a:spLocks noGrp="1"/>
          </p:cNvSpPr>
          <p:nvPr>
            <p:ph idx="1"/>
          </p:nvPr>
        </p:nvSpPr>
        <p:spPr>
          <a:xfrm>
            <a:off x="457200" y="1219200"/>
            <a:ext cx="8229600" cy="4648200"/>
          </a:xfrm>
        </p:spPr>
        <p:txBody>
          <a:bodyPr/>
          <a:lstStyle/>
          <a:p>
            <a:pPr marL="1588" indent="-1588"/>
            <a:r>
              <a:rPr lang="en-US" dirty="0"/>
              <a:t>Effects of changes in </a:t>
            </a:r>
            <a:r>
              <a:rPr lang="el-GR" dirty="0">
                <a:solidFill>
                  <a:schemeClr val="tx1"/>
                </a:solidFill>
              </a:rPr>
              <a:t>μ</a:t>
            </a:r>
            <a:r>
              <a:rPr lang="en-US" baseline="-25000" dirty="0">
                <a:solidFill>
                  <a:schemeClr val="tx1"/>
                </a:solidFill>
              </a:rPr>
              <a:t>0</a:t>
            </a:r>
            <a:endParaRPr lang="en-US" dirty="0"/>
          </a:p>
        </p:txBody>
      </p:sp>
      <p:pic>
        <p:nvPicPr>
          <p:cNvPr id="9" name="Picture 8">
            <a:extLst>
              <a:ext uri="{FF2B5EF4-FFF2-40B4-BE49-F238E27FC236}">
                <a16:creationId xmlns:a16="http://schemas.microsoft.com/office/drawing/2014/main" id="{9FD6CFCD-A76E-4746-B7AE-B6B416CC4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86" y="1716019"/>
            <a:ext cx="5057782" cy="3236981"/>
          </a:xfrm>
          <a:prstGeom prst="rect">
            <a:avLst/>
          </a:prstGeom>
        </p:spPr>
      </p:pic>
      <p:pic>
        <p:nvPicPr>
          <p:cNvPr id="24" name="Picture 23">
            <a:extLst>
              <a:ext uri="{FF2B5EF4-FFF2-40B4-BE49-F238E27FC236}">
                <a16:creationId xmlns:a16="http://schemas.microsoft.com/office/drawing/2014/main" id="{32D75B46-EB17-4A1C-911D-B42980686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 y="1719072"/>
            <a:ext cx="5038354" cy="3224547"/>
          </a:xfrm>
          <a:prstGeom prst="rect">
            <a:avLst/>
          </a:prstGeom>
        </p:spPr>
      </p:pic>
      <p:pic>
        <p:nvPicPr>
          <p:cNvPr id="26" name="Picture 25">
            <a:extLst>
              <a:ext uri="{FF2B5EF4-FFF2-40B4-BE49-F238E27FC236}">
                <a16:creationId xmlns:a16="http://schemas.microsoft.com/office/drawing/2014/main" id="{70977F6B-982D-4F82-89C8-B2CCC93CB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72" y="1719072"/>
            <a:ext cx="5038354" cy="3261671"/>
          </a:xfrm>
          <a:prstGeom prst="rect">
            <a:avLst/>
          </a:prstGeom>
        </p:spPr>
      </p:pic>
      <p:sp>
        <p:nvSpPr>
          <p:cNvPr id="28" name="TextBox 27">
            <a:extLst>
              <a:ext uri="{FF2B5EF4-FFF2-40B4-BE49-F238E27FC236}">
                <a16:creationId xmlns:a16="http://schemas.microsoft.com/office/drawing/2014/main" id="{3959145A-F4CB-4988-85AC-0E69345E920B}"/>
              </a:ext>
            </a:extLst>
          </p:cNvPr>
          <p:cNvSpPr txBox="1"/>
          <p:nvPr/>
        </p:nvSpPr>
        <p:spPr>
          <a:xfrm>
            <a:off x="434491" y="5562600"/>
            <a:ext cx="4114800" cy="646331"/>
          </a:xfrm>
          <a:prstGeom prst="rect">
            <a:avLst/>
          </a:prstGeom>
          <a:noFill/>
        </p:spPr>
        <p:txBody>
          <a:bodyPr wrap="square" rtlCol="0">
            <a:spAutoFit/>
          </a:bodyPr>
          <a:lstStyle/>
          <a:p>
            <a:r>
              <a:rPr lang="en-US" dirty="0">
                <a:solidFill>
                  <a:schemeClr val="accent6">
                    <a:lumMod val="75000"/>
                  </a:schemeClr>
                </a:solidFill>
              </a:rPr>
              <a:t>Decreased </a:t>
            </a:r>
            <a:r>
              <a:rPr lang="el-GR" dirty="0">
                <a:solidFill>
                  <a:schemeClr val="accent6">
                    <a:lumMod val="75000"/>
                  </a:schemeClr>
                </a:solidFill>
              </a:rPr>
              <a:t>μ</a:t>
            </a:r>
            <a:r>
              <a:rPr lang="en-US" baseline="-25000" dirty="0">
                <a:solidFill>
                  <a:schemeClr val="accent6">
                    <a:lumMod val="75000"/>
                  </a:schemeClr>
                </a:solidFill>
              </a:rPr>
              <a:t>0</a:t>
            </a:r>
            <a:r>
              <a:rPr lang="en-US" dirty="0"/>
              <a:t>: Lower lower tail</a:t>
            </a:r>
          </a:p>
          <a:p>
            <a:r>
              <a:rPr lang="en-US" dirty="0">
                <a:solidFill>
                  <a:srgbClr val="0070C0"/>
                </a:solidFill>
              </a:rPr>
              <a:t>Increased </a:t>
            </a:r>
            <a:r>
              <a:rPr lang="el-GR" dirty="0">
                <a:solidFill>
                  <a:srgbClr val="0070C0"/>
                </a:solidFill>
              </a:rPr>
              <a:t>μ</a:t>
            </a:r>
            <a:r>
              <a:rPr lang="en-US" baseline="-25000" dirty="0">
                <a:solidFill>
                  <a:srgbClr val="0070C0"/>
                </a:solidFill>
              </a:rPr>
              <a:t>0</a:t>
            </a:r>
            <a:r>
              <a:rPr lang="en-US" dirty="0"/>
              <a:t>: Higher upper tail</a:t>
            </a:r>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3125" t="10070" r="8334"/>
          <a:stretch/>
        </p:blipFill>
        <p:spPr>
          <a:xfrm>
            <a:off x="4871769" y="2057400"/>
            <a:ext cx="4043631" cy="3080298"/>
          </a:xfrm>
          <a:prstGeom prst="rect">
            <a:avLst/>
          </a:prstGeom>
        </p:spPr>
      </p:pic>
      <p:cxnSp>
        <p:nvCxnSpPr>
          <p:cNvPr id="14" name="Straight Connector 13">
            <a:extLst>
              <a:ext uri="{FF2B5EF4-FFF2-40B4-BE49-F238E27FC236}">
                <a16:creationId xmlns:a16="http://schemas.microsoft.com/office/drawing/2014/main" id="{617CD1D7-202B-4A38-9068-737ED8FAFC39}"/>
              </a:ext>
            </a:extLst>
          </p:cNvPr>
          <p:cNvCxnSpPr>
            <a:cxnSpLocks/>
          </p:cNvCxnSpPr>
          <p:nvPr/>
        </p:nvCxnSpPr>
        <p:spPr>
          <a:xfrm>
            <a:off x="6781800" y="2743200"/>
            <a:ext cx="0" cy="1676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90D9B4-74E6-491D-854B-7D35324A1310}"/>
              </a:ext>
            </a:extLst>
          </p:cNvPr>
          <p:cNvSpPr txBox="1"/>
          <p:nvPr/>
        </p:nvSpPr>
        <p:spPr>
          <a:xfrm>
            <a:off x="6400809" y="2558534"/>
            <a:ext cx="533391" cy="369332"/>
          </a:xfrm>
          <a:prstGeom prst="rect">
            <a:avLst/>
          </a:prstGeom>
          <a:noFill/>
        </p:spPr>
        <p:txBody>
          <a:bodyPr wrap="square" rtlCol="0">
            <a:spAutoFit/>
          </a:bodyPr>
          <a:lstStyle/>
          <a:p>
            <a:r>
              <a:rPr lang="el-GR" dirty="0">
                <a:solidFill>
                  <a:srgbClr val="FF0000"/>
                </a:solidFill>
              </a:rPr>
              <a:t>μ</a:t>
            </a:r>
            <a:r>
              <a:rPr lang="en-US" baseline="-25000" dirty="0">
                <a:solidFill>
                  <a:srgbClr val="FF0000"/>
                </a:solidFill>
              </a:rPr>
              <a:t>0</a:t>
            </a:r>
          </a:p>
        </p:txBody>
      </p:sp>
      <p:graphicFrame>
        <p:nvGraphicFramePr>
          <p:cNvPr id="16" name="Table 15">
            <a:extLst>
              <a:ext uri="{FF2B5EF4-FFF2-40B4-BE49-F238E27FC236}">
                <a16:creationId xmlns:a16="http://schemas.microsoft.com/office/drawing/2014/main" id="{4D7606AD-F56D-C143-9EAA-2F346930794C}"/>
              </a:ext>
            </a:extLst>
          </p:cNvPr>
          <p:cNvGraphicFramePr>
            <a:graphicFrameLocks noGrp="1"/>
          </p:cNvGraphicFramePr>
          <p:nvPr>
            <p:extLst>
              <p:ext uri="{D42A27DB-BD31-4B8C-83A1-F6EECF244321}">
                <p14:modId xmlns:p14="http://schemas.microsoft.com/office/powerpoint/2010/main" val="2304266612"/>
              </p:ext>
            </p:extLst>
          </p:nvPr>
        </p:nvGraphicFramePr>
        <p:xfrm>
          <a:off x="5029200" y="5212080"/>
          <a:ext cx="3733803" cy="1112520"/>
        </p:xfrm>
        <a:graphic>
          <a:graphicData uri="http://schemas.openxmlformats.org/drawingml/2006/table">
            <a:tbl>
              <a:tblPr firstRow="1" bandRow="1">
                <a:tableStyleId>{5C22544A-7EE6-4342-B048-85BDC9FD1C3A}</a:tableStyleId>
              </a:tblPr>
              <a:tblGrid>
                <a:gridCol w="1136375">
                  <a:extLst>
                    <a:ext uri="{9D8B030D-6E8A-4147-A177-3AD203B41FA5}">
                      <a16:colId xmlns:a16="http://schemas.microsoft.com/office/drawing/2014/main" val="3964939147"/>
                    </a:ext>
                  </a:extLst>
                </a:gridCol>
                <a:gridCol w="1298713">
                  <a:extLst>
                    <a:ext uri="{9D8B030D-6E8A-4147-A177-3AD203B41FA5}">
                      <a16:colId xmlns:a16="http://schemas.microsoft.com/office/drawing/2014/main" val="2711704485"/>
                    </a:ext>
                  </a:extLst>
                </a:gridCol>
                <a:gridCol w="1298715">
                  <a:extLst>
                    <a:ext uri="{9D8B030D-6E8A-4147-A177-3AD203B41FA5}">
                      <a16:colId xmlns:a16="http://schemas.microsoft.com/office/drawing/2014/main" val="1638899153"/>
                    </a:ext>
                  </a:extLst>
                </a:gridCol>
              </a:tblGrid>
              <a:tr h="370840">
                <a:tc>
                  <a:txBody>
                    <a:bodyPr/>
                    <a:lstStyle/>
                    <a:p>
                      <a:endParaRPr lang="en-US" sz="1800" dirty="0"/>
                    </a:p>
                  </a:txBody>
                  <a:tcPr/>
                </a:tc>
                <a:tc>
                  <a:txBody>
                    <a:bodyPr/>
                    <a:lstStyle/>
                    <a:p>
                      <a:r>
                        <a:rPr lang="en-US" sz="1800" dirty="0"/>
                        <a:t>Dry State</a:t>
                      </a:r>
                    </a:p>
                  </a:txBody>
                  <a:tcPr/>
                </a:tc>
                <a:tc>
                  <a:txBody>
                    <a:bodyPr/>
                    <a:lstStyle/>
                    <a:p>
                      <a:r>
                        <a:rPr lang="en-US" sz="1800" dirty="0"/>
                        <a:t>Wet State</a:t>
                      </a:r>
                    </a:p>
                  </a:txBody>
                  <a:tcPr/>
                </a:tc>
                <a:extLst>
                  <a:ext uri="{0D108BD9-81ED-4DB2-BD59-A6C34878D82A}">
                    <a16:rowId xmlns:a16="http://schemas.microsoft.com/office/drawing/2014/main" val="2114689086"/>
                  </a:ext>
                </a:extLst>
              </a:tr>
              <a:tr h="370840">
                <a:tc>
                  <a:txBody>
                    <a:bodyPr/>
                    <a:lstStyle/>
                    <a:p>
                      <a:r>
                        <a:rPr lang="en-US" sz="1800" dirty="0"/>
                        <a:t>Dry State</a:t>
                      </a:r>
                    </a:p>
                  </a:txBody>
                  <a:tcPr/>
                </a:tc>
                <a:tc>
                  <a:txBody>
                    <a:bodyPr/>
                    <a:lstStyle/>
                    <a:p>
                      <a:r>
                        <a:rPr lang="en-US" sz="1800" dirty="0">
                          <a:solidFill>
                            <a:schemeClr val="tx1"/>
                          </a:solidFill>
                        </a:rPr>
                        <a:t>p</a:t>
                      </a:r>
                      <a:r>
                        <a:rPr lang="en-US" sz="1800" baseline="-25000" dirty="0">
                          <a:solidFill>
                            <a:schemeClr val="tx1"/>
                          </a:solidFill>
                        </a:rPr>
                        <a:t>00</a:t>
                      </a:r>
                      <a:r>
                        <a:rPr lang="en-US" sz="1800" dirty="0">
                          <a:solidFill>
                            <a:schemeClr val="tx1"/>
                          </a:solidFill>
                        </a:rPr>
                        <a:t> = 0.68</a:t>
                      </a:r>
                    </a:p>
                  </a:txBody>
                  <a:tcPr/>
                </a:tc>
                <a:tc>
                  <a:txBody>
                    <a:bodyPr/>
                    <a:lstStyle/>
                    <a:p>
                      <a:r>
                        <a:rPr lang="en-US" sz="1800" dirty="0">
                          <a:solidFill>
                            <a:schemeClr val="tx1"/>
                          </a:solidFill>
                        </a:rPr>
                        <a:t>p</a:t>
                      </a:r>
                      <a:r>
                        <a:rPr lang="en-US" sz="1800" baseline="-25000" dirty="0">
                          <a:solidFill>
                            <a:schemeClr val="tx1"/>
                          </a:solidFill>
                        </a:rPr>
                        <a:t>01</a:t>
                      </a:r>
                      <a:r>
                        <a:rPr lang="en-US" sz="1800" dirty="0"/>
                        <a:t> = 0.32</a:t>
                      </a:r>
                    </a:p>
                  </a:txBody>
                  <a:tcPr/>
                </a:tc>
                <a:extLst>
                  <a:ext uri="{0D108BD9-81ED-4DB2-BD59-A6C34878D82A}">
                    <a16:rowId xmlns:a16="http://schemas.microsoft.com/office/drawing/2014/main" val="1659521477"/>
                  </a:ext>
                </a:extLst>
              </a:tr>
              <a:tr h="370840">
                <a:tc>
                  <a:txBody>
                    <a:bodyPr/>
                    <a:lstStyle/>
                    <a:p>
                      <a:r>
                        <a:rPr lang="en-US" sz="1800" dirty="0"/>
                        <a:t>Wet State</a:t>
                      </a:r>
                    </a:p>
                  </a:txBody>
                  <a:tcPr/>
                </a:tc>
                <a:tc>
                  <a:txBody>
                    <a:bodyPr/>
                    <a:lstStyle/>
                    <a:p>
                      <a:r>
                        <a:rPr lang="en-US" sz="1800" dirty="0">
                          <a:solidFill>
                            <a:schemeClr val="tx1"/>
                          </a:solidFill>
                        </a:rPr>
                        <a:t>p</a:t>
                      </a:r>
                      <a:r>
                        <a:rPr lang="en-US" sz="1800" baseline="-25000" dirty="0">
                          <a:solidFill>
                            <a:schemeClr val="tx1"/>
                          </a:solidFill>
                        </a:rPr>
                        <a:t>10</a:t>
                      </a:r>
                      <a:r>
                        <a:rPr lang="en-US" sz="1800" dirty="0"/>
                        <a:t> = 0.35</a:t>
                      </a:r>
                    </a:p>
                  </a:txBody>
                  <a:tcPr/>
                </a:tc>
                <a:tc>
                  <a:txBody>
                    <a:bodyPr/>
                    <a:lstStyle/>
                    <a:p>
                      <a:r>
                        <a:rPr lang="en-US" sz="1800" dirty="0">
                          <a:solidFill>
                            <a:schemeClr val="tx1"/>
                          </a:solidFill>
                        </a:rPr>
                        <a:t>p</a:t>
                      </a:r>
                      <a:r>
                        <a:rPr lang="en-US" sz="1800" baseline="-25000" dirty="0">
                          <a:solidFill>
                            <a:schemeClr val="tx1"/>
                          </a:solidFill>
                        </a:rPr>
                        <a:t>11</a:t>
                      </a:r>
                      <a:r>
                        <a:rPr lang="en-US" sz="1800" dirty="0">
                          <a:solidFill>
                            <a:schemeClr val="tx1"/>
                          </a:solidFill>
                        </a:rPr>
                        <a:t> = 0.65</a:t>
                      </a:r>
                    </a:p>
                  </a:txBody>
                  <a:tcPr/>
                </a:tc>
                <a:extLst>
                  <a:ext uri="{0D108BD9-81ED-4DB2-BD59-A6C34878D82A}">
                    <a16:rowId xmlns:a16="http://schemas.microsoft.com/office/drawing/2014/main" val="519087138"/>
                  </a:ext>
                </a:extLst>
              </a:tr>
            </a:tbl>
          </a:graphicData>
        </a:graphic>
      </p:graphicFrame>
    </p:spTree>
    <p:extLst>
      <p:ext uri="{BB962C8B-B14F-4D97-AF65-F5344CB8AC3E}">
        <p14:creationId xmlns:p14="http://schemas.microsoft.com/office/powerpoint/2010/main" val="340730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Hydrologic Uncertainties</a:t>
            </a:r>
          </a:p>
        </p:txBody>
      </p:sp>
      <p:sp>
        <p:nvSpPr>
          <p:cNvPr id="3" name="Content Placeholder 2"/>
          <p:cNvSpPr>
            <a:spLocks noGrp="1"/>
          </p:cNvSpPr>
          <p:nvPr>
            <p:ph idx="1"/>
          </p:nvPr>
        </p:nvSpPr>
        <p:spPr>
          <a:xfrm>
            <a:off x="457200" y="1219200"/>
            <a:ext cx="8229600" cy="4648200"/>
          </a:xfrm>
        </p:spPr>
        <p:txBody>
          <a:bodyPr/>
          <a:lstStyle/>
          <a:p>
            <a:pPr marL="1588" indent="-1588"/>
            <a:r>
              <a:rPr lang="en-US" dirty="0"/>
              <a:t>Effects of changes in </a:t>
            </a:r>
            <a:r>
              <a:rPr lang="el-GR" dirty="0">
                <a:solidFill>
                  <a:schemeClr val="tx1"/>
                </a:solidFill>
              </a:rPr>
              <a:t>μ</a:t>
            </a:r>
            <a:r>
              <a:rPr lang="en-US" baseline="-25000" dirty="0">
                <a:solidFill>
                  <a:schemeClr val="tx1"/>
                </a:solidFill>
              </a:rPr>
              <a:t>0</a:t>
            </a:r>
            <a:endParaRPr lang="en-US" dirty="0"/>
          </a:p>
        </p:txBody>
      </p:sp>
      <p:pic>
        <p:nvPicPr>
          <p:cNvPr id="5" name="Picture 4">
            <a:extLst>
              <a:ext uri="{FF2B5EF4-FFF2-40B4-BE49-F238E27FC236}">
                <a16:creationId xmlns:a16="http://schemas.microsoft.com/office/drawing/2014/main" id="{B1440D31-59BC-482F-80B9-89199336E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 y="1719072"/>
            <a:ext cx="5038354" cy="3224547"/>
          </a:xfrm>
          <a:prstGeom prst="rect">
            <a:avLst/>
          </a:prstGeom>
        </p:spPr>
      </p:pic>
      <p:cxnSp>
        <p:nvCxnSpPr>
          <p:cNvPr id="10" name="Straight Arrow Connector 9">
            <a:extLst>
              <a:ext uri="{FF2B5EF4-FFF2-40B4-BE49-F238E27FC236}">
                <a16:creationId xmlns:a16="http://schemas.microsoft.com/office/drawing/2014/main" id="{4891754F-0ABC-440F-B266-37D286FB667C}"/>
              </a:ext>
            </a:extLst>
          </p:cNvPr>
          <p:cNvCxnSpPr>
            <a:cxnSpLocks/>
            <a:endCxn id="12" idx="3"/>
          </p:cNvCxnSpPr>
          <p:nvPr/>
        </p:nvCxnSpPr>
        <p:spPr>
          <a:xfrm flipH="1" flipV="1">
            <a:off x="2362200" y="2900065"/>
            <a:ext cx="381000" cy="147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0C91F7-92DC-4FB9-9BE9-BF4EF7766B76}"/>
              </a:ext>
            </a:extLst>
          </p:cNvPr>
          <p:cNvSpPr txBox="1"/>
          <p:nvPr/>
        </p:nvSpPr>
        <p:spPr>
          <a:xfrm>
            <a:off x="762000" y="2438400"/>
            <a:ext cx="1600200" cy="923330"/>
          </a:xfrm>
          <a:prstGeom prst="rect">
            <a:avLst/>
          </a:prstGeom>
          <a:noFill/>
        </p:spPr>
        <p:txBody>
          <a:bodyPr wrap="square" rtlCol="0">
            <a:spAutoFit/>
          </a:bodyPr>
          <a:lstStyle/>
          <a:p>
            <a:r>
              <a:rPr lang="en-US" dirty="0"/>
              <a:t>Max monthly flow over 1000 synthetic years</a:t>
            </a:r>
          </a:p>
        </p:txBody>
      </p:sp>
      <p:cxnSp>
        <p:nvCxnSpPr>
          <p:cNvPr id="17" name="Straight Arrow Connector 16">
            <a:extLst>
              <a:ext uri="{FF2B5EF4-FFF2-40B4-BE49-F238E27FC236}">
                <a16:creationId xmlns:a16="http://schemas.microsoft.com/office/drawing/2014/main" id="{381611F8-03C7-41B2-9B1C-9F19B6D4DAF9}"/>
              </a:ext>
            </a:extLst>
          </p:cNvPr>
          <p:cNvCxnSpPr>
            <a:cxnSpLocks/>
          </p:cNvCxnSpPr>
          <p:nvPr/>
        </p:nvCxnSpPr>
        <p:spPr>
          <a:xfrm>
            <a:off x="3581400" y="4114800"/>
            <a:ext cx="228600" cy="533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F90638-6C31-4646-B896-5995634303B4}"/>
              </a:ext>
            </a:extLst>
          </p:cNvPr>
          <p:cNvSpPr txBox="1"/>
          <p:nvPr/>
        </p:nvSpPr>
        <p:spPr>
          <a:xfrm>
            <a:off x="3140964" y="4629664"/>
            <a:ext cx="1600200" cy="923330"/>
          </a:xfrm>
          <a:prstGeom prst="rect">
            <a:avLst/>
          </a:prstGeom>
          <a:noFill/>
        </p:spPr>
        <p:txBody>
          <a:bodyPr wrap="square" rtlCol="0">
            <a:spAutoFit/>
          </a:bodyPr>
          <a:lstStyle/>
          <a:p>
            <a:r>
              <a:rPr lang="en-US" dirty="0"/>
              <a:t>Min monthly flow over 1000 synthetic years</a:t>
            </a:r>
          </a:p>
        </p:txBody>
      </p:sp>
      <p:pic>
        <p:nvPicPr>
          <p:cNvPr id="21" name="Picture 20">
            <a:extLst>
              <a:ext uri="{FF2B5EF4-FFF2-40B4-BE49-F238E27FC236}">
                <a16:creationId xmlns:a16="http://schemas.microsoft.com/office/drawing/2014/main" id="{5CE631CB-C132-4F54-877C-6A0D145C7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 y="1719072"/>
            <a:ext cx="5038354" cy="3224547"/>
          </a:xfrm>
          <a:prstGeom prst="rect">
            <a:avLst/>
          </a:prstGeom>
        </p:spPr>
      </p:pic>
      <p:pic>
        <p:nvPicPr>
          <p:cNvPr id="25" name="Picture 24">
            <a:extLst>
              <a:ext uri="{FF2B5EF4-FFF2-40B4-BE49-F238E27FC236}">
                <a16:creationId xmlns:a16="http://schemas.microsoft.com/office/drawing/2014/main" id="{DF0A7DD2-FF3B-4B3B-BC0C-A0AF82F80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72" y="1719072"/>
            <a:ext cx="5038354" cy="3261671"/>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3125" t="10070" r="8334"/>
          <a:stretch/>
        </p:blipFill>
        <p:spPr>
          <a:xfrm>
            <a:off x="4871769" y="2057400"/>
            <a:ext cx="4043631" cy="3080298"/>
          </a:xfrm>
          <a:prstGeom prst="rect">
            <a:avLst/>
          </a:prstGeom>
        </p:spPr>
      </p:pic>
      <p:cxnSp>
        <p:nvCxnSpPr>
          <p:cNvPr id="18" name="Straight Connector 17">
            <a:extLst>
              <a:ext uri="{FF2B5EF4-FFF2-40B4-BE49-F238E27FC236}">
                <a16:creationId xmlns:a16="http://schemas.microsoft.com/office/drawing/2014/main" id="{617CD1D7-202B-4A38-9068-737ED8FAFC39}"/>
              </a:ext>
            </a:extLst>
          </p:cNvPr>
          <p:cNvCxnSpPr>
            <a:cxnSpLocks/>
          </p:cNvCxnSpPr>
          <p:nvPr/>
        </p:nvCxnSpPr>
        <p:spPr>
          <a:xfrm>
            <a:off x="6781800" y="2743200"/>
            <a:ext cx="0" cy="1676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F90D9B4-74E6-491D-854B-7D35324A1310}"/>
              </a:ext>
            </a:extLst>
          </p:cNvPr>
          <p:cNvSpPr txBox="1"/>
          <p:nvPr/>
        </p:nvSpPr>
        <p:spPr>
          <a:xfrm>
            <a:off x="6400809" y="2558534"/>
            <a:ext cx="533391" cy="369332"/>
          </a:xfrm>
          <a:prstGeom prst="rect">
            <a:avLst/>
          </a:prstGeom>
          <a:noFill/>
        </p:spPr>
        <p:txBody>
          <a:bodyPr wrap="square" rtlCol="0">
            <a:spAutoFit/>
          </a:bodyPr>
          <a:lstStyle/>
          <a:p>
            <a:r>
              <a:rPr lang="el-GR" dirty="0">
                <a:solidFill>
                  <a:srgbClr val="FF0000"/>
                </a:solidFill>
              </a:rPr>
              <a:t>μ</a:t>
            </a:r>
            <a:r>
              <a:rPr lang="en-US" baseline="-25000" dirty="0">
                <a:solidFill>
                  <a:srgbClr val="FF0000"/>
                </a:solidFill>
              </a:rPr>
              <a:t>0</a:t>
            </a:r>
          </a:p>
        </p:txBody>
      </p:sp>
      <p:graphicFrame>
        <p:nvGraphicFramePr>
          <p:cNvPr id="20" name="Table 19">
            <a:extLst>
              <a:ext uri="{FF2B5EF4-FFF2-40B4-BE49-F238E27FC236}">
                <a16:creationId xmlns:a16="http://schemas.microsoft.com/office/drawing/2014/main" id="{3D37AB45-3354-2347-BF07-B22FC4945480}"/>
              </a:ext>
            </a:extLst>
          </p:cNvPr>
          <p:cNvGraphicFramePr>
            <a:graphicFrameLocks noGrp="1"/>
          </p:cNvGraphicFramePr>
          <p:nvPr>
            <p:extLst>
              <p:ext uri="{D42A27DB-BD31-4B8C-83A1-F6EECF244321}">
                <p14:modId xmlns:p14="http://schemas.microsoft.com/office/powerpoint/2010/main" val="2304266612"/>
              </p:ext>
            </p:extLst>
          </p:nvPr>
        </p:nvGraphicFramePr>
        <p:xfrm>
          <a:off x="5029200" y="5212080"/>
          <a:ext cx="3733803" cy="1112520"/>
        </p:xfrm>
        <a:graphic>
          <a:graphicData uri="http://schemas.openxmlformats.org/drawingml/2006/table">
            <a:tbl>
              <a:tblPr firstRow="1" bandRow="1">
                <a:tableStyleId>{5C22544A-7EE6-4342-B048-85BDC9FD1C3A}</a:tableStyleId>
              </a:tblPr>
              <a:tblGrid>
                <a:gridCol w="1136375">
                  <a:extLst>
                    <a:ext uri="{9D8B030D-6E8A-4147-A177-3AD203B41FA5}">
                      <a16:colId xmlns:a16="http://schemas.microsoft.com/office/drawing/2014/main" val="3964939147"/>
                    </a:ext>
                  </a:extLst>
                </a:gridCol>
                <a:gridCol w="1298713">
                  <a:extLst>
                    <a:ext uri="{9D8B030D-6E8A-4147-A177-3AD203B41FA5}">
                      <a16:colId xmlns:a16="http://schemas.microsoft.com/office/drawing/2014/main" val="2711704485"/>
                    </a:ext>
                  </a:extLst>
                </a:gridCol>
                <a:gridCol w="1298715">
                  <a:extLst>
                    <a:ext uri="{9D8B030D-6E8A-4147-A177-3AD203B41FA5}">
                      <a16:colId xmlns:a16="http://schemas.microsoft.com/office/drawing/2014/main" val="1638899153"/>
                    </a:ext>
                  </a:extLst>
                </a:gridCol>
              </a:tblGrid>
              <a:tr h="370840">
                <a:tc>
                  <a:txBody>
                    <a:bodyPr/>
                    <a:lstStyle/>
                    <a:p>
                      <a:endParaRPr lang="en-US" sz="1800" dirty="0"/>
                    </a:p>
                  </a:txBody>
                  <a:tcPr/>
                </a:tc>
                <a:tc>
                  <a:txBody>
                    <a:bodyPr/>
                    <a:lstStyle/>
                    <a:p>
                      <a:r>
                        <a:rPr lang="en-US" sz="1800" dirty="0"/>
                        <a:t>Dry State</a:t>
                      </a:r>
                    </a:p>
                  </a:txBody>
                  <a:tcPr/>
                </a:tc>
                <a:tc>
                  <a:txBody>
                    <a:bodyPr/>
                    <a:lstStyle/>
                    <a:p>
                      <a:r>
                        <a:rPr lang="en-US" sz="1800" dirty="0"/>
                        <a:t>Wet State</a:t>
                      </a:r>
                    </a:p>
                  </a:txBody>
                  <a:tcPr/>
                </a:tc>
                <a:extLst>
                  <a:ext uri="{0D108BD9-81ED-4DB2-BD59-A6C34878D82A}">
                    <a16:rowId xmlns:a16="http://schemas.microsoft.com/office/drawing/2014/main" val="2114689086"/>
                  </a:ext>
                </a:extLst>
              </a:tr>
              <a:tr h="370840">
                <a:tc>
                  <a:txBody>
                    <a:bodyPr/>
                    <a:lstStyle/>
                    <a:p>
                      <a:r>
                        <a:rPr lang="en-US" sz="1800" dirty="0"/>
                        <a:t>Dry State</a:t>
                      </a:r>
                    </a:p>
                  </a:txBody>
                  <a:tcPr/>
                </a:tc>
                <a:tc>
                  <a:txBody>
                    <a:bodyPr/>
                    <a:lstStyle/>
                    <a:p>
                      <a:r>
                        <a:rPr lang="en-US" sz="1800" dirty="0">
                          <a:solidFill>
                            <a:schemeClr val="tx1"/>
                          </a:solidFill>
                        </a:rPr>
                        <a:t>p</a:t>
                      </a:r>
                      <a:r>
                        <a:rPr lang="en-US" sz="1800" baseline="-25000" dirty="0">
                          <a:solidFill>
                            <a:schemeClr val="tx1"/>
                          </a:solidFill>
                        </a:rPr>
                        <a:t>00</a:t>
                      </a:r>
                      <a:r>
                        <a:rPr lang="en-US" sz="1800" dirty="0">
                          <a:solidFill>
                            <a:schemeClr val="tx1"/>
                          </a:solidFill>
                        </a:rPr>
                        <a:t> = 0.68</a:t>
                      </a:r>
                    </a:p>
                  </a:txBody>
                  <a:tcPr/>
                </a:tc>
                <a:tc>
                  <a:txBody>
                    <a:bodyPr/>
                    <a:lstStyle/>
                    <a:p>
                      <a:r>
                        <a:rPr lang="en-US" sz="1800" dirty="0">
                          <a:solidFill>
                            <a:schemeClr val="tx1"/>
                          </a:solidFill>
                        </a:rPr>
                        <a:t>p</a:t>
                      </a:r>
                      <a:r>
                        <a:rPr lang="en-US" sz="1800" baseline="-25000" dirty="0">
                          <a:solidFill>
                            <a:schemeClr val="tx1"/>
                          </a:solidFill>
                        </a:rPr>
                        <a:t>01</a:t>
                      </a:r>
                      <a:r>
                        <a:rPr lang="en-US" sz="1800" dirty="0"/>
                        <a:t> = 0.32</a:t>
                      </a:r>
                    </a:p>
                  </a:txBody>
                  <a:tcPr/>
                </a:tc>
                <a:extLst>
                  <a:ext uri="{0D108BD9-81ED-4DB2-BD59-A6C34878D82A}">
                    <a16:rowId xmlns:a16="http://schemas.microsoft.com/office/drawing/2014/main" val="1659521477"/>
                  </a:ext>
                </a:extLst>
              </a:tr>
              <a:tr h="370840">
                <a:tc>
                  <a:txBody>
                    <a:bodyPr/>
                    <a:lstStyle/>
                    <a:p>
                      <a:r>
                        <a:rPr lang="en-US" sz="1800" dirty="0"/>
                        <a:t>Wet State</a:t>
                      </a:r>
                    </a:p>
                  </a:txBody>
                  <a:tcPr/>
                </a:tc>
                <a:tc>
                  <a:txBody>
                    <a:bodyPr/>
                    <a:lstStyle/>
                    <a:p>
                      <a:r>
                        <a:rPr lang="en-US" sz="1800" dirty="0">
                          <a:solidFill>
                            <a:schemeClr val="tx1"/>
                          </a:solidFill>
                        </a:rPr>
                        <a:t>p</a:t>
                      </a:r>
                      <a:r>
                        <a:rPr lang="en-US" sz="1800" baseline="-25000" dirty="0">
                          <a:solidFill>
                            <a:schemeClr val="tx1"/>
                          </a:solidFill>
                        </a:rPr>
                        <a:t>10</a:t>
                      </a:r>
                      <a:r>
                        <a:rPr lang="en-US" sz="1800" dirty="0"/>
                        <a:t> = 0.35</a:t>
                      </a:r>
                    </a:p>
                  </a:txBody>
                  <a:tcPr/>
                </a:tc>
                <a:tc>
                  <a:txBody>
                    <a:bodyPr/>
                    <a:lstStyle/>
                    <a:p>
                      <a:r>
                        <a:rPr lang="en-US" sz="1800" dirty="0">
                          <a:solidFill>
                            <a:schemeClr val="tx1"/>
                          </a:solidFill>
                        </a:rPr>
                        <a:t>p</a:t>
                      </a:r>
                      <a:r>
                        <a:rPr lang="en-US" sz="1800" baseline="-25000" dirty="0">
                          <a:solidFill>
                            <a:schemeClr val="tx1"/>
                          </a:solidFill>
                        </a:rPr>
                        <a:t>11</a:t>
                      </a:r>
                      <a:r>
                        <a:rPr lang="en-US" sz="1800" dirty="0">
                          <a:solidFill>
                            <a:schemeClr val="tx1"/>
                          </a:solidFill>
                        </a:rPr>
                        <a:t> = 0.65</a:t>
                      </a:r>
                    </a:p>
                  </a:txBody>
                  <a:tcPr/>
                </a:tc>
                <a:extLst>
                  <a:ext uri="{0D108BD9-81ED-4DB2-BD59-A6C34878D82A}">
                    <a16:rowId xmlns:a16="http://schemas.microsoft.com/office/drawing/2014/main" val="519087138"/>
                  </a:ext>
                </a:extLst>
              </a:tr>
            </a:tbl>
          </a:graphicData>
        </a:graphic>
      </p:graphicFrame>
    </p:spTree>
    <p:extLst>
      <p:ext uri="{BB962C8B-B14F-4D97-AF65-F5344CB8AC3E}">
        <p14:creationId xmlns:p14="http://schemas.microsoft.com/office/powerpoint/2010/main" val="210046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B0FDC9-979E-436E-B18F-67E598ACC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 y="1719072"/>
            <a:ext cx="5038354" cy="3224547"/>
          </a:xfrm>
          <a:prstGeom prst="rect">
            <a:avLst/>
          </a:prstGeom>
        </p:spPr>
      </p:pic>
      <p:sp>
        <p:nvSpPr>
          <p:cNvPr id="2" name="Title 1"/>
          <p:cNvSpPr>
            <a:spLocks noGrp="1"/>
          </p:cNvSpPr>
          <p:nvPr>
            <p:ph type="title"/>
          </p:nvPr>
        </p:nvSpPr>
        <p:spPr/>
        <p:txBody>
          <a:bodyPr>
            <a:normAutofit/>
          </a:bodyPr>
          <a:lstStyle/>
          <a:p>
            <a:r>
              <a:rPr lang="en-US" dirty="0"/>
              <a:t>Hydrologic Uncertainties</a:t>
            </a:r>
          </a:p>
        </p:txBody>
      </p:sp>
      <p:sp>
        <p:nvSpPr>
          <p:cNvPr id="3" name="Content Placeholder 2"/>
          <p:cNvSpPr>
            <a:spLocks noGrp="1"/>
          </p:cNvSpPr>
          <p:nvPr>
            <p:ph idx="1"/>
          </p:nvPr>
        </p:nvSpPr>
        <p:spPr>
          <a:xfrm>
            <a:off x="457200" y="1219200"/>
            <a:ext cx="8229600" cy="4648200"/>
          </a:xfrm>
        </p:spPr>
        <p:txBody>
          <a:bodyPr/>
          <a:lstStyle/>
          <a:p>
            <a:pPr marL="1588" indent="-1588"/>
            <a:r>
              <a:rPr lang="en-US" dirty="0"/>
              <a:t>Effects of changes in </a:t>
            </a:r>
            <a:r>
              <a:rPr lang="el-GR" dirty="0">
                <a:solidFill>
                  <a:schemeClr val="tx1"/>
                </a:solidFill>
              </a:rPr>
              <a:t>μ</a:t>
            </a:r>
            <a:r>
              <a:rPr lang="en-US" baseline="-25000" dirty="0">
                <a:solidFill>
                  <a:schemeClr val="tx1"/>
                </a:solidFill>
              </a:rPr>
              <a:t>0</a:t>
            </a:r>
            <a:endParaRPr lang="en-US" dirty="0"/>
          </a:p>
        </p:txBody>
      </p:sp>
      <p:cxnSp>
        <p:nvCxnSpPr>
          <p:cNvPr id="10" name="Straight Arrow Connector 9">
            <a:extLst>
              <a:ext uri="{FF2B5EF4-FFF2-40B4-BE49-F238E27FC236}">
                <a16:creationId xmlns:a16="http://schemas.microsoft.com/office/drawing/2014/main" id="{4891754F-0ABC-440F-B266-37D286FB667C}"/>
              </a:ext>
            </a:extLst>
          </p:cNvPr>
          <p:cNvCxnSpPr>
            <a:cxnSpLocks/>
          </p:cNvCxnSpPr>
          <p:nvPr/>
        </p:nvCxnSpPr>
        <p:spPr>
          <a:xfrm flipV="1">
            <a:off x="1981200" y="2466202"/>
            <a:ext cx="533393" cy="2769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0C91F7-92DC-4FB9-9BE9-BF4EF7766B76}"/>
              </a:ext>
            </a:extLst>
          </p:cNvPr>
          <p:cNvSpPr txBox="1"/>
          <p:nvPr/>
        </p:nvSpPr>
        <p:spPr>
          <a:xfrm>
            <a:off x="2514593" y="2004536"/>
            <a:ext cx="1600200" cy="923330"/>
          </a:xfrm>
          <a:prstGeom prst="rect">
            <a:avLst/>
          </a:prstGeom>
          <a:noFill/>
        </p:spPr>
        <p:txBody>
          <a:bodyPr wrap="square" rtlCol="0">
            <a:spAutoFit/>
          </a:bodyPr>
          <a:lstStyle/>
          <a:p>
            <a:r>
              <a:rPr lang="en-US" dirty="0"/>
              <a:t>Max monthly flow over 1000 synthetic years</a:t>
            </a:r>
          </a:p>
        </p:txBody>
      </p:sp>
      <p:cxnSp>
        <p:nvCxnSpPr>
          <p:cNvPr id="17" name="Straight Arrow Connector 16">
            <a:extLst>
              <a:ext uri="{FF2B5EF4-FFF2-40B4-BE49-F238E27FC236}">
                <a16:creationId xmlns:a16="http://schemas.microsoft.com/office/drawing/2014/main" id="{381611F8-03C7-41B2-9B1C-9F19B6D4DAF9}"/>
              </a:ext>
            </a:extLst>
          </p:cNvPr>
          <p:cNvCxnSpPr>
            <a:cxnSpLocks/>
          </p:cNvCxnSpPr>
          <p:nvPr/>
        </p:nvCxnSpPr>
        <p:spPr>
          <a:xfrm>
            <a:off x="3144789" y="4152900"/>
            <a:ext cx="228600" cy="5334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4F90638-6C31-4646-B896-5995634303B4}"/>
              </a:ext>
            </a:extLst>
          </p:cNvPr>
          <p:cNvSpPr txBox="1"/>
          <p:nvPr/>
        </p:nvSpPr>
        <p:spPr>
          <a:xfrm>
            <a:off x="2895600" y="4662730"/>
            <a:ext cx="1600200" cy="923330"/>
          </a:xfrm>
          <a:prstGeom prst="rect">
            <a:avLst/>
          </a:prstGeom>
          <a:noFill/>
        </p:spPr>
        <p:txBody>
          <a:bodyPr wrap="square" rtlCol="0">
            <a:spAutoFit/>
          </a:bodyPr>
          <a:lstStyle/>
          <a:p>
            <a:r>
              <a:rPr lang="en-US" dirty="0"/>
              <a:t>Min monthly flow over 1000 synthetic years</a:t>
            </a:r>
          </a:p>
        </p:txBody>
      </p:sp>
      <p:pic>
        <p:nvPicPr>
          <p:cNvPr id="16" name="Picture 15">
            <a:extLst>
              <a:ext uri="{FF2B5EF4-FFF2-40B4-BE49-F238E27FC236}">
                <a16:creationId xmlns:a16="http://schemas.microsoft.com/office/drawing/2014/main" id="{0A0CDB7B-0195-4627-B4A0-4C63A2091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 y="1719072"/>
            <a:ext cx="5038354" cy="3224547"/>
          </a:xfrm>
          <a:prstGeom prst="rect">
            <a:avLst/>
          </a:prstGeom>
        </p:spPr>
      </p:pic>
      <p:pic>
        <p:nvPicPr>
          <p:cNvPr id="19" name="Picture 18">
            <a:extLst>
              <a:ext uri="{FF2B5EF4-FFF2-40B4-BE49-F238E27FC236}">
                <a16:creationId xmlns:a16="http://schemas.microsoft.com/office/drawing/2014/main" id="{2E22B386-0F54-4442-A48A-2DA31795F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72" y="1719072"/>
            <a:ext cx="5038354" cy="3261671"/>
          </a:xfrm>
          <a:prstGeom prst="rect">
            <a:avLst/>
          </a:prstGeom>
        </p:spPr>
      </p:pic>
      <p:sp>
        <p:nvSpPr>
          <p:cNvPr id="23" name="TextBox 22">
            <a:extLst>
              <a:ext uri="{FF2B5EF4-FFF2-40B4-BE49-F238E27FC236}">
                <a16:creationId xmlns:a16="http://schemas.microsoft.com/office/drawing/2014/main" id="{BEC74396-949E-42C6-A815-9705D313447E}"/>
              </a:ext>
            </a:extLst>
          </p:cNvPr>
          <p:cNvSpPr txBox="1"/>
          <p:nvPr/>
        </p:nvSpPr>
        <p:spPr>
          <a:xfrm>
            <a:off x="434491" y="5562600"/>
            <a:ext cx="4114800" cy="646331"/>
          </a:xfrm>
          <a:prstGeom prst="rect">
            <a:avLst/>
          </a:prstGeom>
          <a:noFill/>
        </p:spPr>
        <p:txBody>
          <a:bodyPr wrap="square" rtlCol="0">
            <a:spAutoFit/>
          </a:bodyPr>
          <a:lstStyle/>
          <a:p>
            <a:r>
              <a:rPr lang="en-US" dirty="0">
                <a:solidFill>
                  <a:schemeClr val="accent6">
                    <a:lumMod val="75000"/>
                  </a:schemeClr>
                </a:solidFill>
              </a:rPr>
              <a:t>Decreased </a:t>
            </a:r>
            <a:r>
              <a:rPr lang="el-GR" dirty="0">
                <a:solidFill>
                  <a:schemeClr val="accent6">
                    <a:lumMod val="75000"/>
                  </a:schemeClr>
                </a:solidFill>
              </a:rPr>
              <a:t>μ</a:t>
            </a:r>
            <a:r>
              <a:rPr lang="en-US" baseline="-25000" dirty="0">
                <a:solidFill>
                  <a:schemeClr val="accent6">
                    <a:lumMod val="75000"/>
                  </a:schemeClr>
                </a:solidFill>
              </a:rPr>
              <a:t>0</a:t>
            </a:r>
            <a:r>
              <a:rPr lang="en-US" dirty="0"/>
              <a:t>: Lower lower tail</a:t>
            </a:r>
          </a:p>
          <a:p>
            <a:r>
              <a:rPr lang="en-US" dirty="0">
                <a:solidFill>
                  <a:srgbClr val="0070C0"/>
                </a:solidFill>
              </a:rPr>
              <a:t>Increased </a:t>
            </a:r>
            <a:r>
              <a:rPr lang="el-GR" dirty="0">
                <a:solidFill>
                  <a:srgbClr val="0070C0"/>
                </a:solidFill>
              </a:rPr>
              <a:t>μ</a:t>
            </a:r>
            <a:r>
              <a:rPr lang="en-US" baseline="-25000" dirty="0">
                <a:solidFill>
                  <a:srgbClr val="0070C0"/>
                </a:solidFill>
              </a:rPr>
              <a:t>0</a:t>
            </a:r>
            <a:r>
              <a:rPr lang="en-US" dirty="0"/>
              <a:t>: Higher upper tail</a:t>
            </a:r>
          </a:p>
        </p:txBody>
      </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3125" t="10070" r="8334"/>
          <a:stretch/>
        </p:blipFill>
        <p:spPr>
          <a:xfrm>
            <a:off x="4871769" y="2057400"/>
            <a:ext cx="4043631" cy="3080298"/>
          </a:xfrm>
          <a:prstGeom prst="rect">
            <a:avLst/>
          </a:prstGeom>
        </p:spPr>
      </p:pic>
      <p:cxnSp>
        <p:nvCxnSpPr>
          <p:cNvPr id="21" name="Straight Connector 20">
            <a:extLst>
              <a:ext uri="{FF2B5EF4-FFF2-40B4-BE49-F238E27FC236}">
                <a16:creationId xmlns:a16="http://schemas.microsoft.com/office/drawing/2014/main" id="{617CD1D7-202B-4A38-9068-737ED8FAFC39}"/>
              </a:ext>
            </a:extLst>
          </p:cNvPr>
          <p:cNvCxnSpPr>
            <a:cxnSpLocks/>
          </p:cNvCxnSpPr>
          <p:nvPr/>
        </p:nvCxnSpPr>
        <p:spPr>
          <a:xfrm>
            <a:off x="6781800" y="2743200"/>
            <a:ext cx="0" cy="1676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90D9B4-74E6-491D-854B-7D35324A1310}"/>
              </a:ext>
            </a:extLst>
          </p:cNvPr>
          <p:cNvSpPr txBox="1"/>
          <p:nvPr/>
        </p:nvSpPr>
        <p:spPr>
          <a:xfrm>
            <a:off x="6400809" y="2558534"/>
            <a:ext cx="533391" cy="369332"/>
          </a:xfrm>
          <a:prstGeom prst="rect">
            <a:avLst/>
          </a:prstGeom>
          <a:noFill/>
        </p:spPr>
        <p:txBody>
          <a:bodyPr wrap="square" rtlCol="0">
            <a:spAutoFit/>
          </a:bodyPr>
          <a:lstStyle/>
          <a:p>
            <a:r>
              <a:rPr lang="el-GR" dirty="0">
                <a:solidFill>
                  <a:srgbClr val="FF0000"/>
                </a:solidFill>
              </a:rPr>
              <a:t>μ</a:t>
            </a:r>
            <a:r>
              <a:rPr lang="en-US" baseline="-25000" dirty="0">
                <a:solidFill>
                  <a:srgbClr val="FF0000"/>
                </a:solidFill>
              </a:rPr>
              <a:t>0</a:t>
            </a:r>
          </a:p>
        </p:txBody>
      </p:sp>
      <p:graphicFrame>
        <p:nvGraphicFramePr>
          <p:cNvPr id="25" name="Table 24">
            <a:extLst>
              <a:ext uri="{FF2B5EF4-FFF2-40B4-BE49-F238E27FC236}">
                <a16:creationId xmlns:a16="http://schemas.microsoft.com/office/drawing/2014/main" id="{5649E094-414F-664D-B544-40FFB1B45F64}"/>
              </a:ext>
            </a:extLst>
          </p:cNvPr>
          <p:cNvGraphicFramePr>
            <a:graphicFrameLocks noGrp="1"/>
          </p:cNvGraphicFramePr>
          <p:nvPr>
            <p:extLst>
              <p:ext uri="{D42A27DB-BD31-4B8C-83A1-F6EECF244321}">
                <p14:modId xmlns:p14="http://schemas.microsoft.com/office/powerpoint/2010/main" val="634071613"/>
              </p:ext>
            </p:extLst>
          </p:nvPr>
        </p:nvGraphicFramePr>
        <p:xfrm>
          <a:off x="5043638" y="5226518"/>
          <a:ext cx="3719365" cy="1098081"/>
        </p:xfrm>
        <a:graphic>
          <a:graphicData uri="http://schemas.openxmlformats.org/drawingml/2006/table">
            <a:tbl>
              <a:tblPr firstRow="1" bandRow="1">
                <a:tableStyleId>{5C22544A-7EE6-4342-B048-85BDC9FD1C3A}</a:tableStyleId>
              </a:tblPr>
              <a:tblGrid>
                <a:gridCol w="1131981">
                  <a:extLst>
                    <a:ext uri="{9D8B030D-6E8A-4147-A177-3AD203B41FA5}">
                      <a16:colId xmlns:a16="http://schemas.microsoft.com/office/drawing/2014/main" val="3964939147"/>
                    </a:ext>
                  </a:extLst>
                </a:gridCol>
                <a:gridCol w="1293691">
                  <a:extLst>
                    <a:ext uri="{9D8B030D-6E8A-4147-A177-3AD203B41FA5}">
                      <a16:colId xmlns:a16="http://schemas.microsoft.com/office/drawing/2014/main" val="2711704485"/>
                    </a:ext>
                  </a:extLst>
                </a:gridCol>
                <a:gridCol w="1293693">
                  <a:extLst>
                    <a:ext uri="{9D8B030D-6E8A-4147-A177-3AD203B41FA5}">
                      <a16:colId xmlns:a16="http://schemas.microsoft.com/office/drawing/2014/main" val="1638899153"/>
                    </a:ext>
                  </a:extLst>
                </a:gridCol>
              </a:tblGrid>
              <a:tr h="366027">
                <a:tc>
                  <a:txBody>
                    <a:bodyPr/>
                    <a:lstStyle/>
                    <a:p>
                      <a:endParaRPr lang="en-US" sz="1800" dirty="0"/>
                    </a:p>
                  </a:txBody>
                  <a:tcPr/>
                </a:tc>
                <a:tc>
                  <a:txBody>
                    <a:bodyPr/>
                    <a:lstStyle/>
                    <a:p>
                      <a:r>
                        <a:rPr lang="en-US" sz="1800" dirty="0"/>
                        <a:t>Dry State</a:t>
                      </a:r>
                    </a:p>
                  </a:txBody>
                  <a:tcPr/>
                </a:tc>
                <a:tc>
                  <a:txBody>
                    <a:bodyPr/>
                    <a:lstStyle/>
                    <a:p>
                      <a:r>
                        <a:rPr lang="en-US" sz="1800" dirty="0"/>
                        <a:t>Wet State</a:t>
                      </a:r>
                    </a:p>
                  </a:txBody>
                  <a:tcPr/>
                </a:tc>
                <a:extLst>
                  <a:ext uri="{0D108BD9-81ED-4DB2-BD59-A6C34878D82A}">
                    <a16:rowId xmlns:a16="http://schemas.microsoft.com/office/drawing/2014/main" val="2114689086"/>
                  </a:ext>
                </a:extLst>
              </a:tr>
              <a:tr h="366027">
                <a:tc>
                  <a:txBody>
                    <a:bodyPr/>
                    <a:lstStyle/>
                    <a:p>
                      <a:r>
                        <a:rPr lang="en-US" sz="1800" dirty="0"/>
                        <a:t>Dry State</a:t>
                      </a:r>
                    </a:p>
                  </a:txBody>
                  <a:tcPr/>
                </a:tc>
                <a:tc>
                  <a:txBody>
                    <a:bodyPr/>
                    <a:lstStyle/>
                    <a:p>
                      <a:r>
                        <a:rPr lang="en-US" sz="1800" dirty="0">
                          <a:solidFill>
                            <a:schemeClr val="tx1"/>
                          </a:solidFill>
                        </a:rPr>
                        <a:t>p</a:t>
                      </a:r>
                      <a:r>
                        <a:rPr lang="en-US" sz="1800" baseline="-25000" dirty="0">
                          <a:solidFill>
                            <a:schemeClr val="tx1"/>
                          </a:solidFill>
                        </a:rPr>
                        <a:t>00</a:t>
                      </a:r>
                      <a:r>
                        <a:rPr lang="en-US" sz="1800" dirty="0">
                          <a:solidFill>
                            <a:schemeClr val="tx1"/>
                          </a:solidFill>
                        </a:rPr>
                        <a:t> = 0.68</a:t>
                      </a:r>
                    </a:p>
                  </a:txBody>
                  <a:tcPr/>
                </a:tc>
                <a:tc>
                  <a:txBody>
                    <a:bodyPr/>
                    <a:lstStyle/>
                    <a:p>
                      <a:r>
                        <a:rPr lang="en-US" sz="1800" dirty="0">
                          <a:solidFill>
                            <a:schemeClr val="tx1"/>
                          </a:solidFill>
                        </a:rPr>
                        <a:t>p</a:t>
                      </a:r>
                      <a:r>
                        <a:rPr lang="en-US" sz="1800" baseline="-25000" dirty="0">
                          <a:solidFill>
                            <a:schemeClr val="tx1"/>
                          </a:solidFill>
                        </a:rPr>
                        <a:t>01</a:t>
                      </a:r>
                      <a:r>
                        <a:rPr lang="en-US" sz="1800" dirty="0"/>
                        <a:t> = 0.32</a:t>
                      </a:r>
                    </a:p>
                  </a:txBody>
                  <a:tcPr/>
                </a:tc>
                <a:extLst>
                  <a:ext uri="{0D108BD9-81ED-4DB2-BD59-A6C34878D82A}">
                    <a16:rowId xmlns:a16="http://schemas.microsoft.com/office/drawing/2014/main" val="1659521477"/>
                  </a:ext>
                </a:extLst>
              </a:tr>
              <a:tr h="366027">
                <a:tc>
                  <a:txBody>
                    <a:bodyPr/>
                    <a:lstStyle/>
                    <a:p>
                      <a:r>
                        <a:rPr lang="en-US" sz="1800" dirty="0"/>
                        <a:t>Wet State</a:t>
                      </a:r>
                    </a:p>
                  </a:txBody>
                  <a:tcPr/>
                </a:tc>
                <a:tc>
                  <a:txBody>
                    <a:bodyPr/>
                    <a:lstStyle/>
                    <a:p>
                      <a:r>
                        <a:rPr lang="en-US" sz="1800" dirty="0">
                          <a:solidFill>
                            <a:schemeClr val="tx1"/>
                          </a:solidFill>
                        </a:rPr>
                        <a:t>p</a:t>
                      </a:r>
                      <a:r>
                        <a:rPr lang="en-US" sz="1800" baseline="-25000" dirty="0">
                          <a:solidFill>
                            <a:schemeClr val="tx1"/>
                          </a:solidFill>
                        </a:rPr>
                        <a:t>10</a:t>
                      </a:r>
                      <a:r>
                        <a:rPr lang="en-US" sz="1800" dirty="0"/>
                        <a:t> = 0.35</a:t>
                      </a:r>
                    </a:p>
                  </a:txBody>
                  <a:tcPr/>
                </a:tc>
                <a:tc>
                  <a:txBody>
                    <a:bodyPr/>
                    <a:lstStyle/>
                    <a:p>
                      <a:r>
                        <a:rPr lang="en-US" sz="1800" dirty="0">
                          <a:solidFill>
                            <a:schemeClr val="tx1"/>
                          </a:solidFill>
                        </a:rPr>
                        <a:t>p</a:t>
                      </a:r>
                      <a:r>
                        <a:rPr lang="en-US" sz="1800" baseline="-25000" dirty="0">
                          <a:solidFill>
                            <a:schemeClr val="tx1"/>
                          </a:solidFill>
                        </a:rPr>
                        <a:t>11</a:t>
                      </a:r>
                      <a:r>
                        <a:rPr lang="en-US" sz="1800" dirty="0">
                          <a:solidFill>
                            <a:schemeClr val="tx1"/>
                          </a:solidFill>
                        </a:rPr>
                        <a:t> = 0.65</a:t>
                      </a:r>
                    </a:p>
                  </a:txBody>
                  <a:tcPr/>
                </a:tc>
                <a:extLst>
                  <a:ext uri="{0D108BD9-81ED-4DB2-BD59-A6C34878D82A}">
                    <a16:rowId xmlns:a16="http://schemas.microsoft.com/office/drawing/2014/main" val="519087138"/>
                  </a:ext>
                </a:extLst>
              </a:tr>
            </a:tbl>
          </a:graphicData>
        </a:graphic>
      </p:graphicFrame>
    </p:spTree>
    <p:extLst>
      <p:ext uri="{BB962C8B-B14F-4D97-AF65-F5344CB8AC3E}">
        <p14:creationId xmlns:p14="http://schemas.microsoft.com/office/powerpoint/2010/main" val="351861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Hydrologic Uncertainties</a:t>
            </a:r>
          </a:p>
        </p:txBody>
      </p:sp>
      <p:sp>
        <p:nvSpPr>
          <p:cNvPr id="3" name="Content Placeholder 2"/>
          <p:cNvSpPr>
            <a:spLocks noGrp="1"/>
          </p:cNvSpPr>
          <p:nvPr>
            <p:ph idx="1"/>
          </p:nvPr>
        </p:nvSpPr>
        <p:spPr>
          <a:xfrm>
            <a:off x="457200" y="1219200"/>
            <a:ext cx="8229600" cy="4648200"/>
          </a:xfrm>
        </p:spPr>
        <p:txBody>
          <a:bodyPr/>
          <a:lstStyle/>
          <a:p>
            <a:pPr marL="1588" indent="-1588"/>
            <a:r>
              <a:rPr lang="en-US" dirty="0"/>
              <a:t>Effects of changes in </a:t>
            </a:r>
            <a:r>
              <a:rPr lang="el-GR" dirty="0">
                <a:solidFill>
                  <a:schemeClr val="tx1"/>
                </a:solidFill>
              </a:rPr>
              <a:t>σ</a:t>
            </a:r>
            <a:r>
              <a:rPr lang="en-US" baseline="-25000" dirty="0">
                <a:solidFill>
                  <a:schemeClr val="tx1"/>
                </a:solidFill>
              </a:rPr>
              <a:t>0</a:t>
            </a:r>
            <a:endParaRPr lang="en-US" dirty="0"/>
          </a:p>
        </p:txBody>
      </p:sp>
      <p:pic>
        <p:nvPicPr>
          <p:cNvPr id="5" name="Picture 4">
            <a:extLst>
              <a:ext uri="{FF2B5EF4-FFF2-40B4-BE49-F238E27FC236}">
                <a16:creationId xmlns:a16="http://schemas.microsoft.com/office/drawing/2014/main" id="{F798C741-0660-4248-9B0F-4AC5F25EE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 y="1719072"/>
            <a:ext cx="5038354" cy="3261671"/>
          </a:xfrm>
          <a:prstGeom prst="rect">
            <a:avLst/>
          </a:prstGeom>
        </p:spPr>
      </p:pic>
      <p:sp>
        <p:nvSpPr>
          <p:cNvPr id="7" name="TextBox 6">
            <a:extLst>
              <a:ext uri="{FF2B5EF4-FFF2-40B4-BE49-F238E27FC236}">
                <a16:creationId xmlns:a16="http://schemas.microsoft.com/office/drawing/2014/main" id="{1062D117-34E7-4B75-B133-2AA229D70CE4}"/>
              </a:ext>
            </a:extLst>
          </p:cNvPr>
          <p:cNvSpPr txBox="1"/>
          <p:nvPr/>
        </p:nvSpPr>
        <p:spPr>
          <a:xfrm>
            <a:off x="434491" y="5559552"/>
            <a:ext cx="4114800" cy="646331"/>
          </a:xfrm>
          <a:prstGeom prst="rect">
            <a:avLst/>
          </a:prstGeom>
          <a:noFill/>
        </p:spPr>
        <p:txBody>
          <a:bodyPr wrap="square" rtlCol="0">
            <a:spAutoFit/>
          </a:bodyPr>
          <a:lstStyle/>
          <a:p>
            <a:r>
              <a:rPr lang="en-US" dirty="0">
                <a:solidFill>
                  <a:schemeClr val="accent6">
                    <a:lumMod val="75000"/>
                  </a:schemeClr>
                </a:solidFill>
              </a:rPr>
              <a:t>Decreased </a:t>
            </a:r>
            <a:r>
              <a:rPr lang="el-GR" dirty="0">
                <a:solidFill>
                  <a:schemeClr val="accent6">
                    <a:lumMod val="75000"/>
                  </a:schemeClr>
                </a:solidFill>
              </a:rPr>
              <a:t>σ</a:t>
            </a:r>
            <a:r>
              <a:rPr lang="en-US" baseline="-25000" dirty="0">
                <a:solidFill>
                  <a:schemeClr val="accent6">
                    <a:lumMod val="75000"/>
                  </a:schemeClr>
                </a:solidFill>
              </a:rPr>
              <a:t>0</a:t>
            </a:r>
            <a:r>
              <a:rPr lang="en-US" dirty="0"/>
              <a:t>: Higher lower tail</a:t>
            </a:r>
          </a:p>
          <a:p>
            <a:r>
              <a:rPr lang="en-US" dirty="0">
                <a:solidFill>
                  <a:srgbClr val="0070C0"/>
                </a:solidFill>
              </a:rPr>
              <a:t>Increased </a:t>
            </a:r>
            <a:r>
              <a:rPr lang="el-GR" dirty="0">
                <a:solidFill>
                  <a:srgbClr val="0070C0"/>
                </a:solidFill>
              </a:rPr>
              <a:t>σ</a:t>
            </a:r>
            <a:r>
              <a:rPr lang="en-US" baseline="-25000" dirty="0">
                <a:solidFill>
                  <a:srgbClr val="0070C0"/>
                </a:solidFill>
              </a:rPr>
              <a:t>0</a:t>
            </a:r>
            <a:r>
              <a:rPr lang="en-US" dirty="0"/>
              <a:t>: Higher upper tail</a:t>
            </a:r>
          </a:p>
        </p:txBody>
      </p:sp>
      <p:pic>
        <p:nvPicPr>
          <p:cNvPr id="14" name="Picture 13">
            <a:extLst>
              <a:ext uri="{FF2B5EF4-FFF2-40B4-BE49-F238E27FC236}">
                <a16:creationId xmlns:a16="http://schemas.microsoft.com/office/drawing/2014/main" id="{CA78A736-7D10-4889-B9D8-DA53E940D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 y="1719072"/>
            <a:ext cx="5038354" cy="3261671"/>
          </a:xfrm>
          <a:prstGeom prst="rect">
            <a:avLst/>
          </a:prstGeom>
        </p:spPr>
      </p:pic>
      <p:sp>
        <p:nvSpPr>
          <p:cNvPr id="15" name="TextBox 14">
            <a:extLst>
              <a:ext uri="{FF2B5EF4-FFF2-40B4-BE49-F238E27FC236}">
                <a16:creationId xmlns:a16="http://schemas.microsoft.com/office/drawing/2014/main" id="{873D7634-64E4-4E2E-9480-FB7D131089A6}"/>
              </a:ext>
            </a:extLst>
          </p:cNvPr>
          <p:cNvSpPr txBox="1"/>
          <p:nvPr/>
        </p:nvSpPr>
        <p:spPr>
          <a:xfrm>
            <a:off x="434491" y="5562600"/>
            <a:ext cx="4114800" cy="369332"/>
          </a:xfrm>
          <a:prstGeom prst="rect">
            <a:avLst/>
          </a:prstGeom>
          <a:noFill/>
        </p:spPr>
        <p:txBody>
          <a:bodyPr wrap="square" rtlCol="0">
            <a:spAutoFit/>
          </a:bodyPr>
          <a:lstStyle/>
          <a:p>
            <a:r>
              <a:rPr lang="en-US" dirty="0"/>
              <a:t>Little change to hydrograph</a:t>
            </a:r>
          </a:p>
        </p:txBody>
      </p:sp>
      <p:pic>
        <p:nvPicPr>
          <p:cNvPr id="17" name="Picture 16">
            <a:extLst>
              <a:ext uri="{FF2B5EF4-FFF2-40B4-BE49-F238E27FC236}">
                <a16:creationId xmlns:a16="http://schemas.microsoft.com/office/drawing/2014/main" id="{967E8C32-C345-45BB-A7F0-B71ACDFBF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72" y="1719072"/>
            <a:ext cx="5038354" cy="3261671"/>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3125" t="10070" r="8334"/>
          <a:stretch/>
        </p:blipFill>
        <p:spPr>
          <a:xfrm>
            <a:off x="4871769" y="2057400"/>
            <a:ext cx="4043631" cy="3080298"/>
          </a:xfrm>
          <a:prstGeom prst="rect">
            <a:avLst/>
          </a:prstGeom>
        </p:spPr>
      </p:pic>
      <p:cxnSp>
        <p:nvCxnSpPr>
          <p:cNvPr id="21" name="Straight Arrow Connector 20">
            <a:extLst>
              <a:ext uri="{FF2B5EF4-FFF2-40B4-BE49-F238E27FC236}">
                <a16:creationId xmlns:a16="http://schemas.microsoft.com/office/drawing/2014/main" id="{030516A2-756E-416E-80CB-3F21921DA35A}"/>
              </a:ext>
            </a:extLst>
          </p:cNvPr>
          <p:cNvCxnSpPr/>
          <p:nvPr/>
        </p:nvCxnSpPr>
        <p:spPr>
          <a:xfrm>
            <a:off x="6553200" y="3429000"/>
            <a:ext cx="419101" cy="0"/>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D4AE7245-882A-421C-A0FE-945F6561C4C2}"/>
              </a:ext>
            </a:extLst>
          </p:cNvPr>
          <p:cNvSpPr txBox="1"/>
          <p:nvPr/>
        </p:nvSpPr>
        <p:spPr>
          <a:xfrm>
            <a:off x="6477009" y="3440668"/>
            <a:ext cx="533391" cy="369332"/>
          </a:xfrm>
          <a:prstGeom prst="rect">
            <a:avLst/>
          </a:prstGeom>
          <a:noFill/>
        </p:spPr>
        <p:txBody>
          <a:bodyPr wrap="square" rtlCol="0">
            <a:spAutoFit/>
          </a:bodyPr>
          <a:lstStyle/>
          <a:p>
            <a:r>
              <a:rPr lang="el-GR" dirty="0">
                <a:solidFill>
                  <a:srgbClr val="FF0000"/>
                </a:solidFill>
              </a:rPr>
              <a:t>σ</a:t>
            </a:r>
            <a:r>
              <a:rPr lang="en-US" baseline="-25000" dirty="0">
                <a:solidFill>
                  <a:srgbClr val="FF0000"/>
                </a:solidFill>
              </a:rPr>
              <a:t>0</a:t>
            </a:r>
          </a:p>
        </p:txBody>
      </p:sp>
      <p:graphicFrame>
        <p:nvGraphicFramePr>
          <p:cNvPr id="13" name="Table 12">
            <a:extLst>
              <a:ext uri="{FF2B5EF4-FFF2-40B4-BE49-F238E27FC236}">
                <a16:creationId xmlns:a16="http://schemas.microsoft.com/office/drawing/2014/main" id="{67052E66-014E-6640-8960-6F0DE0D0CA6A}"/>
              </a:ext>
            </a:extLst>
          </p:cNvPr>
          <p:cNvGraphicFramePr>
            <a:graphicFrameLocks noGrp="1"/>
          </p:cNvGraphicFramePr>
          <p:nvPr>
            <p:extLst>
              <p:ext uri="{D42A27DB-BD31-4B8C-83A1-F6EECF244321}">
                <p14:modId xmlns:p14="http://schemas.microsoft.com/office/powerpoint/2010/main" val="2304266612"/>
              </p:ext>
            </p:extLst>
          </p:nvPr>
        </p:nvGraphicFramePr>
        <p:xfrm>
          <a:off x="5029200" y="5212080"/>
          <a:ext cx="3733803" cy="1112520"/>
        </p:xfrm>
        <a:graphic>
          <a:graphicData uri="http://schemas.openxmlformats.org/drawingml/2006/table">
            <a:tbl>
              <a:tblPr firstRow="1" bandRow="1">
                <a:tableStyleId>{5C22544A-7EE6-4342-B048-85BDC9FD1C3A}</a:tableStyleId>
              </a:tblPr>
              <a:tblGrid>
                <a:gridCol w="1136375">
                  <a:extLst>
                    <a:ext uri="{9D8B030D-6E8A-4147-A177-3AD203B41FA5}">
                      <a16:colId xmlns:a16="http://schemas.microsoft.com/office/drawing/2014/main" val="3964939147"/>
                    </a:ext>
                  </a:extLst>
                </a:gridCol>
                <a:gridCol w="1298713">
                  <a:extLst>
                    <a:ext uri="{9D8B030D-6E8A-4147-A177-3AD203B41FA5}">
                      <a16:colId xmlns:a16="http://schemas.microsoft.com/office/drawing/2014/main" val="2711704485"/>
                    </a:ext>
                  </a:extLst>
                </a:gridCol>
                <a:gridCol w="1298715">
                  <a:extLst>
                    <a:ext uri="{9D8B030D-6E8A-4147-A177-3AD203B41FA5}">
                      <a16:colId xmlns:a16="http://schemas.microsoft.com/office/drawing/2014/main" val="1638899153"/>
                    </a:ext>
                  </a:extLst>
                </a:gridCol>
              </a:tblGrid>
              <a:tr h="370840">
                <a:tc>
                  <a:txBody>
                    <a:bodyPr/>
                    <a:lstStyle/>
                    <a:p>
                      <a:endParaRPr lang="en-US" sz="1800" dirty="0"/>
                    </a:p>
                  </a:txBody>
                  <a:tcPr/>
                </a:tc>
                <a:tc>
                  <a:txBody>
                    <a:bodyPr/>
                    <a:lstStyle/>
                    <a:p>
                      <a:r>
                        <a:rPr lang="en-US" sz="1800" dirty="0"/>
                        <a:t>Dry State</a:t>
                      </a:r>
                    </a:p>
                  </a:txBody>
                  <a:tcPr/>
                </a:tc>
                <a:tc>
                  <a:txBody>
                    <a:bodyPr/>
                    <a:lstStyle/>
                    <a:p>
                      <a:r>
                        <a:rPr lang="en-US" sz="1800" dirty="0"/>
                        <a:t>Wet State</a:t>
                      </a:r>
                    </a:p>
                  </a:txBody>
                  <a:tcPr/>
                </a:tc>
                <a:extLst>
                  <a:ext uri="{0D108BD9-81ED-4DB2-BD59-A6C34878D82A}">
                    <a16:rowId xmlns:a16="http://schemas.microsoft.com/office/drawing/2014/main" val="2114689086"/>
                  </a:ext>
                </a:extLst>
              </a:tr>
              <a:tr h="370840">
                <a:tc>
                  <a:txBody>
                    <a:bodyPr/>
                    <a:lstStyle/>
                    <a:p>
                      <a:r>
                        <a:rPr lang="en-US" sz="1800" dirty="0"/>
                        <a:t>Dry State</a:t>
                      </a:r>
                    </a:p>
                  </a:txBody>
                  <a:tcPr/>
                </a:tc>
                <a:tc>
                  <a:txBody>
                    <a:bodyPr/>
                    <a:lstStyle/>
                    <a:p>
                      <a:r>
                        <a:rPr lang="en-US" sz="1800" dirty="0">
                          <a:solidFill>
                            <a:schemeClr val="tx1"/>
                          </a:solidFill>
                        </a:rPr>
                        <a:t>p</a:t>
                      </a:r>
                      <a:r>
                        <a:rPr lang="en-US" sz="1800" baseline="-25000" dirty="0">
                          <a:solidFill>
                            <a:schemeClr val="tx1"/>
                          </a:solidFill>
                        </a:rPr>
                        <a:t>00</a:t>
                      </a:r>
                      <a:r>
                        <a:rPr lang="en-US" sz="1800" dirty="0">
                          <a:solidFill>
                            <a:schemeClr val="tx1"/>
                          </a:solidFill>
                        </a:rPr>
                        <a:t> = 0.68</a:t>
                      </a:r>
                    </a:p>
                  </a:txBody>
                  <a:tcPr/>
                </a:tc>
                <a:tc>
                  <a:txBody>
                    <a:bodyPr/>
                    <a:lstStyle/>
                    <a:p>
                      <a:r>
                        <a:rPr lang="en-US" sz="1800" dirty="0">
                          <a:solidFill>
                            <a:schemeClr val="tx1"/>
                          </a:solidFill>
                        </a:rPr>
                        <a:t>p</a:t>
                      </a:r>
                      <a:r>
                        <a:rPr lang="en-US" sz="1800" baseline="-25000" dirty="0">
                          <a:solidFill>
                            <a:schemeClr val="tx1"/>
                          </a:solidFill>
                        </a:rPr>
                        <a:t>01</a:t>
                      </a:r>
                      <a:r>
                        <a:rPr lang="en-US" sz="1800" dirty="0"/>
                        <a:t> = 0.32</a:t>
                      </a:r>
                    </a:p>
                  </a:txBody>
                  <a:tcPr/>
                </a:tc>
                <a:extLst>
                  <a:ext uri="{0D108BD9-81ED-4DB2-BD59-A6C34878D82A}">
                    <a16:rowId xmlns:a16="http://schemas.microsoft.com/office/drawing/2014/main" val="1659521477"/>
                  </a:ext>
                </a:extLst>
              </a:tr>
              <a:tr h="370840">
                <a:tc>
                  <a:txBody>
                    <a:bodyPr/>
                    <a:lstStyle/>
                    <a:p>
                      <a:r>
                        <a:rPr lang="en-US" sz="1800" dirty="0"/>
                        <a:t>Wet State</a:t>
                      </a:r>
                    </a:p>
                  </a:txBody>
                  <a:tcPr/>
                </a:tc>
                <a:tc>
                  <a:txBody>
                    <a:bodyPr/>
                    <a:lstStyle/>
                    <a:p>
                      <a:r>
                        <a:rPr lang="en-US" sz="1800" dirty="0">
                          <a:solidFill>
                            <a:schemeClr val="tx1"/>
                          </a:solidFill>
                        </a:rPr>
                        <a:t>p</a:t>
                      </a:r>
                      <a:r>
                        <a:rPr lang="en-US" sz="1800" baseline="-25000" dirty="0">
                          <a:solidFill>
                            <a:schemeClr val="tx1"/>
                          </a:solidFill>
                        </a:rPr>
                        <a:t>10</a:t>
                      </a:r>
                      <a:r>
                        <a:rPr lang="en-US" sz="1800" dirty="0"/>
                        <a:t> = 0.35</a:t>
                      </a:r>
                    </a:p>
                  </a:txBody>
                  <a:tcPr/>
                </a:tc>
                <a:tc>
                  <a:txBody>
                    <a:bodyPr/>
                    <a:lstStyle/>
                    <a:p>
                      <a:r>
                        <a:rPr lang="en-US" sz="1800" dirty="0">
                          <a:solidFill>
                            <a:schemeClr val="tx1"/>
                          </a:solidFill>
                        </a:rPr>
                        <a:t>p</a:t>
                      </a:r>
                      <a:r>
                        <a:rPr lang="en-US" sz="1800" baseline="-25000" dirty="0">
                          <a:solidFill>
                            <a:schemeClr val="tx1"/>
                          </a:solidFill>
                        </a:rPr>
                        <a:t>11</a:t>
                      </a:r>
                      <a:r>
                        <a:rPr lang="en-US" sz="1800" dirty="0">
                          <a:solidFill>
                            <a:schemeClr val="tx1"/>
                          </a:solidFill>
                        </a:rPr>
                        <a:t> = 0.65</a:t>
                      </a:r>
                    </a:p>
                  </a:txBody>
                  <a:tcPr/>
                </a:tc>
                <a:extLst>
                  <a:ext uri="{0D108BD9-81ED-4DB2-BD59-A6C34878D82A}">
                    <a16:rowId xmlns:a16="http://schemas.microsoft.com/office/drawing/2014/main" val="519087138"/>
                  </a:ext>
                </a:extLst>
              </a:tr>
            </a:tbl>
          </a:graphicData>
        </a:graphic>
      </p:graphicFrame>
    </p:spTree>
    <p:extLst>
      <p:ext uri="{BB962C8B-B14F-4D97-AF65-F5344CB8AC3E}">
        <p14:creationId xmlns:p14="http://schemas.microsoft.com/office/powerpoint/2010/main" val="43486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1CA1F2A9-251F-4C48-84A1-B8BC14F790D0}"/>
              </a:ext>
            </a:extLst>
          </p:cNvPr>
          <p:cNvGraphicFramePr>
            <a:graphicFrameLocks noGrp="1"/>
          </p:cNvGraphicFramePr>
          <p:nvPr>
            <p:extLst>
              <p:ext uri="{D42A27DB-BD31-4B8C-83A1-F6EECF244321}">
                <p14:modId xmlns:p14="http://schemas.microsoft.com/office/powerpoint/2010/main" val="3566251873"/>
              </p:ext>
            </p:extLst>
          </p:nvPr>
        </p:nvGraphicFramePr>
        <p:xfrm>
          <a:off x="5029200" y="5212080"/>
          <a:ext cx="3733803" cy="1112520"/>
        </p:xfrm>
        <a:graphic>
          <a:graphicData uri="http://schemas.openxmlformats.org/drawingml/2006/table">
            <a:tbl>
              <a:tblPr firstRow="1" bandRow="1">
                <a:tableStyleId>{5C22544A-7EE6-4342-B048-85BDC9FD1C3A}</a:tableStyleId>
              </a:tblPr>
              <a:tblGrid>
                <a:gridCol w="1136375">
                  <a:extLst>
                    <a:ext uri="{9D8B030D-6E8A-4147-A177-3AD203B41FA5}">
                      <a16:colId xmlns:a16="http://schemas.microsoft.com/office/drawing/2014/main" val="3964939147"/>
                    </a:ext>
                  </a:extLst>
                </a:gridCol>
                <a:gridCol w="1298713">
                  <a:extLst>
                    <a:ext uri="{9D8B030D-6E8A-4147-A177-3AD203B41FA5}">
                      <a16:colId xmlns:a16="http://schemas.microsoft.com/office/drawing/2014/main" val="2711704485"/>
                    </a:ext>
                  </a:extLst>
                </a:gridCol>
                <a:gridCol w="1298715">
                  <a:extLst>
                    <a:ext uri="{9D8B030D-6E8A-4147-A177-3AD203B41FA5}">
                      <a16:colId xmlns:a16="http://schemas.microsoft.com/office/drawing/2014/main" val="1638899153"/>
                    </a:ext>
                  </a:extLst>
                </a:gridCol>
              </a:tblGrid>
              <a:tr h="370840">
                <a:tc>
                  <a:txBody>
                    <a:bodyPr/>
                    <a:lstStyle/>
                    <a:p>
                      <a:endParaRPr lang="en-US" sz="1800" dirty="0"/>
                    </a:p>
                  </a:txBody>
                  <a:tcPr/>
                </a:tc>
                <a:tc>
                  <a:txBody>
                    <a:bodyPr/>
                    <a:lstStyle/>
                    <a:p>
                      <a:r>
                        <a:rPr lang="en-US" sz="1800" dirty="0"/>
                        <a:t>Dry State</a:t>
                      </a:r>
                    </a:p>
                  </a:txBody>
                  <a:tcPr/>
                </a:tc>
                <a:tc>
                  <a:txBody>
                    <a:bodyPr/>
                    <a:lstStyle/>
                    <a:p>
                      <a:r>
                        <a:rPr lang="en-US" sz="1800" dirty="0"/>
                        <a:t>Wet State</a:t>
                      </a:r>
                    </a:p>
                  </a:txBody>
                  <a:tcPr/>
                </a:tc>
                <a:extLst>
                  <a:ext uri="{0D108BD9-81ED-4DB2-BD59-A6C34878D82A}">
                    <a16:rowId xmlns:a16="http://schemas.microsoft.com/office/drawing/2014/main" val="2114689086"/>
                  </a:ext>
                </a:extLst>
              </a:tr>
              <a:tr h="370840">
                <a:tc>
                  <a:txBody>
                    <a:bodyPr/>
                    <a:lstStyle/>
                    <a:p>
                      <a:r>
                        <a:rPr lang="en-US" sz="1800" dirty="0"/>
                        <a:t>Dry State</a:t>
                      </a:r>
                    </a:p>
                  </a:txBody>
                  <a:tcPr/>
                </a:tc>
                <a:tc>
                  <a:txBody>
                    <a:bodyPr/>
                    <a:lstStyle/>
                    <a:p>
                      <a:r>
                        <a:rPr lang="en-US" sz="1800" dirty="0">
                          <a:solidFill>
                            <a:schemeClr val="tx1"/>
                          </a:solidFill>
                        </a:rPr>
                        <a:t>p</a:t>
                      </a:r>
                      <a:r>
                        <a:rPr lang="en-US" sz="1800" baseline="-25000" dirty="0">
                          <a:solidFill>
                            <a:schemeClr val="tx1"/>
                          </a:solidFill>
                        </a:rPr>
                        <a:t>00</a:t>
                      </a:r>
                      <a:r>
                        <a:rPr lang="en-US" sz="1800" dirty="0">
                          <a:solidFill>
                            <a:schemeClr val="tx1"/>
                          </a:solidFill>
                        </a:rPr>
                        <a:t> = 0.68</a:t>
                      </a:r>
                    </a:p>
                  </a:txBody>
                  <a:tcPr/>
                </a:tc>
                <a:tc>
                  <a:txBody>
                    <a:bodyPr/>
                    <a:lstStyle/>
                    <a:p>
                      <a:r>
                        <a:rPr lang="en-US" sz="1800" dirty="0">
                          <a:solidFill>
                            <a:schemeClr val="tx1"/>
                          </a:solidFill>
                        </a:rPr>
                        <a:t>p</a:t>
                      </a:r>
                      <a:r>
                        <a:rPr lang="en-US" sz="1800" baseline="-25000" dirty="0">
                          <a:solidFill>
                            <a:schemeClr val="tx1"/>
                          </a:solidFill>
                        </a:rPr>
                        <a:t>01</a:t>
                      </a:r>
                      <a:r>
                        <a:rPr lang="en-US" sz="1800" dirty="0"/>
                        <a:t> = 0.32</a:t>
                      </a:r>
                    </a:p>
                  </a:txBody>
                  <a:tcPr/>
                </a:tc>
                <a:extLst>
                  <a:ext uri="{0D108BD9-81ED-4DB2-BD59-A6C34878D82A}">
                    <a16:rowId xmlns:a16="http://schemas.microsoft.com/office/drawing/2014/main" val="1659521477"/>
                  </a:ext>
                </a:extLst>
              </a:tr>
              <a:tr h="370840">
                <a:tc>
                  <a:txBody>
                    <a:bodyPr/>
                    <a:lstStyle/>
                    <a:p>
                      <a:r>
                        <a:rPr lang="en-US" sz="1800" dirty="0"/>
                        <a:t>Wet State</a:t>
                      </a:r>
                    </a:p>
                  </a:txBody>
                  <a:tcPr/>
                </a:tc>
                <a:tc>
                  <a:txBody>
                    <a:bodyPr/>
                    <a:lstStyle/>
                    <a:p>
                      <a:r>
                        <a:rPr lang="en-US" sz="1800" dirty="0">
                          <a:solidFill>
                            <a:schemeClr val="tx1"/>
                          </a:solidFill>
                        </a:rPr>
                        <a:t>p</a:t>
                      </a:r>
                      <a:r>
                        <a:rPr lang="en-US" sz="1800" baseline="-25000" dirty="0">
                          <a:solidFill>
                            <a:schemeClr val="tx1"/>
                          </a:solidFill>
                        </a:rPr>
                        <a:t>10</a:t>
                      </a:r>
                      <a:r>
                        <a:rPr lang="en-US" sz="1800" dirty="0"/>
                        <a:t> = 0.35</a:t>
                      </a:r>
                    </a:p>
                  </a:txBody>
                  <a:tcPr/>
                </a:tc>
                <a:tc>
                  <a:txBody>
                    <a:bodyPr/>
                    <a:lstStyle/>
                    <a:p>
                      <a:r>
                        <a:rPr lang="en-US" sz="1800" dirty="0">
                          <a:solidFill>
                            <a:schemeClr val="tx1"/>
                          </a:solidFill>
                        </a:rPr>
                        <a:t>p</a:t>
                      </a:r>
                      <a:r>
                        <a:rPr lang="en-US" sz="1800" baseline="-25000" dirty="0">
                          <a:solidFill>
                            <a:schemeClr val="tx1"/>
                          </a:solidFill>
                        </a:rPr>
                        <a:t>11</a:t>
                      </a:r>
                      <a:r>
                        <a:rPr lang="en-US" sz="1800" dirty="0">
                          <a:solidFill>
                            <a:schemeClr val="tx1"/>
                          </a:solidFill>
                        </a:rPr>
                        <a:t> = 0.65</a:t>
                      </a:r>
                    </a:p>
                  </a:txBody>
                  <a:tcPr/>
                </a:tc>
                <a:extLst>
                  <a:ext uri="{0D108BD9-81ED-4DB2-BD59-A6C34878D82A}">
                    <a16:rowId xmlns:a16="http://schemas.microsoft.com/office/drawing/2014/main" val="519087138"/>
                  </a:ext>
                </a:extLst>
              </a:tr>
            </a:tbl>
          </a:graphicData>
        </a:graphic>
      </p:graphicFrame>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3125" t="10070" r="8334"/>
          <a:stretch/>
        </p:blipFill>
        <p:spPr>
          <a:xfrm>
            <a:off x="4871769" y="2057400"/>
            <a:ext cx="4043631" cy="3080298"/>
          </a:xfrm>
          <a:prstGeom prst="rect">
            <a:avLst/>
          </a:prstGeom>
        </p:spPr>
      </p:pic>
      <p:sp>
        <p:nvSpPr>
          <p:cNvPr id="2" name="Title 1"/>
          <p:cNvSpPr>
            <a:spLocks noGrp="1"/>
          </p:cNvSpPr>
          <p:nvPr>
            <p:ph type="title"/>
          </p:nvPr>
        </p:nvSpPr>
        <p:spPr/>
        <p:txBody>
          <a:bodyPr>
            <a:normAutofit/>
          </a:bodyPr>
          <a:lstStyle/>
          <a:p>
            <a:r>
              <a:rPr lang="en-US" dirty="0"/>
              <a:t>Hydrologic Uncertainties</a:t>
            </a:r>
          </a:p>
        </p:txBody>
      </p:sp>
      <p:sp>
        <p:nvSpPr>
          <p:cNvPr id="3" name="Content Placeholder 2"/>
          <p:cNvSpPr>
            <a:spLocks noGrp="1"/>
          </p:cNvSpPr>
          <p:nvPr>
            <p:ph idx="1"/>
          </p:nvPr>
        </p:nvSpPr>
        <p:spPr>
          <a:xfrm>
            <a:off x="457200" y="1219200"/>
            <a:ext cx="8229600" cy="4648200"/>
          </a:xfrm>
        </p:spPr>
        <p:txBody>
          <a:bodyPr/>
          <a:lstStyle/>
          <a:p>
            <a:pPr marL="1588" indent="-1588"/>
            <a:r>
              <a:rPr lang="en-US" dirty="0"/>
              <a:t>Effects of changes in </a:t>
            </a:r>
            <a:r>
              <a:rPr lang="en-US" dirty="0">
                <a:solidFill>
                  <a:schemeClr val="tx1"/>
                </a:solidFill>
              </a:rPr>
              <a:t>p</a:t>
            </a:r>
            <a:r>
              <a:rPr lang="en-US" baseline="-25000" dirty="0">
                <a:solidFill>
                  <a:schemeClr val="tx1"/>
                </a:solidFill>
              </a:rPr>
              <a:t>00</a:t>
            </a:r>
            <a:endParaRPr lang="en-US" baseline="-25000" dirty="0"/>
          </a:p>
        </p:txBody>
      </p:sp>
      <p:sp>
        <p:nvSpPr>
          <p:cNvPr id="9" name="Rectangle 8">
            <a:extLst>
              <a:ext uri="{FF2B5EF4-FFF2-40B4-BE49-F238E27FC236}">
                <a16:creationId xmlns:a16="http://schemas.microsoft.com/office/drawing/2014/main" id="{3101F59F-C5E8-47D6-A5E9-29BBFE8D619C}"/>
              </a:ext>
            </a:extLst>
          </p:cNvPr>
          <p:cNvSpPr/>
          <p:nvPr/>
        </p:nvSpPr>
        <p:spPr>
          <a:xfrm>
            <a:off x="6172200" y="5614117"/>
            <a:ext cx="1143000" cy="329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5DEF817-BB32-495B-8245-39286300C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 y="1719072"/>
            <a:ext cx="5038354" cy="3261671"/>
          </a:xfrm>
          <a:prstGeom prst="rect">
            <a:avLst/>
          </a:prstGeom>
        </p:spPr>
      </p:pic>
      <p:sp>
        <p:nvSpPr>
          <p:cNvPr id="12" name="TextBox 11">
            <a:extLst>
              <a:ext uri="{FF2B5EF4-FFF2-40B4-BE49-F238E27FC236}">
                <a16:creationId xmlns:a16="http://schemas.microsoft.com/office/drawing/2014/main" id="{C923C171-C17D-45B1-8211-0A2BB9789151}"/>
              </a:ext>
            </a:extLst>
          </p:cNvPr>
          <p:cNvSpPr txBox="1"/>
          <p:nvPr/>
        </p:nvSpPr>
        <p:spPr>
          <a:xfrm>
            <a:off x="438912" y="5559552"/>
            <a:ext cx="4538485" cy="646331"/>
          </a:xfrm>
          <a:prstGeom prst="rect">
            <a:avLst/>
          </a:prstGeom>
          <a:noFill/>
        </p:spPr>
        <p:txBody>
          <a:bodyPr wrap="square" rtlCol="0">
            <a:spAutoFit/>
          </a:bodyPr>
          <a:lstStyle/>
          <a:p>
            <a:r>
              <a:rPr lang="en-US" dirty="0">
                <a:solidFill>
                  <a:schemeClr val="accent6">
                    <a:lumMod val="75000"/>
                  </a:schemeClr>
                </a:solidFill>
              </a:rPr>
              <a:t>Decreased </a:t>
            </a:r>
            <a:r>
              <a:rPr lang="el-GR" dirty="0">
                <a:solidFill>
                  <a:schemeClr val="accent6">
                    <a:lumMod val="75000"/>
                  </a:schemeClr>
                </a:solidFill>
              </a:rPr>
              <a:t>μ</a:t>
            </a:r>
            <a:r>
              <a:rPr lang="en-US" baseline="-25000" dirty="0">
                <a:solidFill>
                  <a:schemeClr val="accent6">
                    <a:lumMod val="75000"/>
                  </a:schemeClr>
                </a:solidFill>
              </a:rPr>
              <a:t>0</a:t>
            </a:r>
            <a:r>
              <a:rPr lang="en-US" dirty="0"/>
              <a:t>: Higher probability of wet years</a:t>
            </a:r>
          </a:p>
          <a:p>
            <a:r>
              <a:rPr lang="en-US" dirty="0">
                <a:solidFill>
                  <a:srgbClr val="0070C0"/>
                </a:solidFill>
              </a:rPr>
              <a:t>Increased p</a:t>
            </a:r>
            <a:r>
              <a:rPr lang="en-US" baseline="-25000" dirty="0">
                <a:solidFill>
                  <a:srgbClr val="0070C0"/>
                </a:solidFill>
              </a:rPr>
              <a:t>00</a:t>
            </a:r>
            <a:r>
              <a:rPr lang="en-US" dirty="0"/>
              <a:t>: Higher probability of dry years</a:t>
            </a:r>
          </a:p>
        </p:txBody>
      </p:sp>
      <p:cxnSp>
        <p:nvCxnSpPr>
          <p:cNvPr id="14" name="Straight Arrow Connector 13">
            <a:extLst>
              <a:ext uri="{FF2B5EF4-FFF2-40B4-BE49-F238E27FC236}">
                <a16:creationId xmlns:a16="http://schemas.microsoft.com/office/drawing/2014/main" id="{85DF372B-819E-4EB6-8B47-DEFF464BF4A9}"/>
              </a:ext>
            </a:extLst>
          </p:cNvPr>
          <p:cNvCxnSpPr/>
          <p:nvPr/>
        </p:nvCxnSpPr>
        <p:spPr>
          <a:xfrm>
            <a:off x="1066800" y="2362200"/>
            <a:ext cx="3810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63D765-C537-4C63-BE4E-7E6AECB80645}"/>
              </a:ext>
            </a:extLst>
          </p:cNvPr>
          <p:cNvCxnSpPr>
            <a:cxnSpLocks/>
          </p:cNvCxnSpPr>
          <p:nvPr/>
        </p:nvCxnSpPr>
        <p:spPr>
          <a:xfrm flipH="1">
            <a:off x="2895600" y="2984416"/>
            <a:ext cx="381000" cy="265176"/>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586F31E-4421-47AE-B6D8-5C836074DF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72" y="1719072"/>
            <a:ext cx="5038354" cy="3261671"/>
          </a:xfrm>
          <a:prstGeom prst="rect">
            <a:avLst/>
          </a:prstGeom>
        </p:spPr>
      </p:pic>
      <p:sp>
        <p:nvSpPr>
          <p:cNvPr id="19" name="TextBox 18">
            <a:extLst>
              <a:ext uri="{FF2B5EF4-FFF2-40B4-BE49-F238E27FC236}">
                <a16:creationId xmlns:a16="http://schemas.microsoft.com/office/drawing/2014/main" id="{4722F99D-01ED-4BC2-9AD0-5EDB56420D9F}"/>
              </a:ext>
            </a:extLst>
          </p:cNvPr>
          <p:cNvSpPr txBox="1"/>
          <p:nvPr/>
        </p:nvSpPr>
        <p:spPr>
          <a:xfrm>
            <a:off x="434491" y="5562600"/>
            <a:ext cx="4114800" cy="369332"/>
          </a:xfrm>
          <a:prstGeom prst="rect">
            <a:avLst/>
          </a:prstGeom>
          <a:noFill/>
        </p:spPr>
        <p:txBody>
          <a:bodyPr wrap="square" rtlCol="0">
            <a:spAutoFit/>
          </a:bodyPr>
          <a:lstStyle/>
          <a:p>
            <a:r>
              <a:rPr lang="en-US" dirty="0"/>
              <a:t>Lower peak flows</a:t>
            </a:r>
          </a:p>
        </p:txBody>
      </p:sp>
      <p:pic>
        <p:nvPicPr>
          <p:cNvPr id="21" name="Picture 20">
            <a:extLst>
              <a:ext uri="{FF2B5EF4-FFF2-40B4-BE49-F238E27FC236}">
                <a16:creationId xmlns:a16="http://schemas.microsoft.com/office/drawing/2014/main" id="{25381BAC-7816-4FC8-B1A1-8F7211E30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872" y="1719072"/>
            <a:ext cx="5038354" cy="3261671"/>
          </a:xfrm>
          <a:prstGeom prst="rect">
            <a:avLst/>
          </a:prstGeom>
        </p:spPr>
      </p:pic>
    </p:spTree>
    <p:extLst>
      <p:ext uri="{BB962C8B-B14F-4D97-AF65-F5344CB8AC3E}">
        <p14:creationId xmlns:p14="http://schemas.microsoft.com/office/powerpoint/2010/main" val="283941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5885-2783-1E41-AAD1-15F39D3CBB89}"/>
              </a:ext>
            </a:extLst>
          </p:cNvPr>
          <p:cNvSpPr>
            <a:spLocks noGrp="1"/>
          </p:cNvSpPr>
          <p:nvPr>
            <p:ph type="title"/>
          </p:nvPr>
        </p:nvSpPr>
        <p:spPr/>
        <p:txBody>
          <a:bodyPr/>
          <a:lstStyle/>
          <a:p>
            <a:r>
              <a:rPr lang="en-US" dirty="0"/>
              <a:t>Hidden Markov Models - some basic info</a:t>
            </a:r>
          </a:p>
        </p:txBody>
      </p:sp>
      <p:sp>
        <p:nvSpPr>
          <p:cNvPr id="3" name="Content Placeholder 2">
            <a:extLst>
              <a:ext uri="{FF2B5EF4-FFF2-40B4-BE49-F238E27FC236}">
                <a16:creationId xmlns:a16="http://schemas.microsoft.com/office/drawing/2014/main" id="{44B3236A-5842-4C44-BFB0-759FB4BDA138}"/>
              </a:ext>
            </a:extLst>
          </p:cNvPr>
          <p:cNvSpPr>
            <a:spLocks noGrp="1"/>
          </p:cNvSpPr>
          <p:nvPr>
            <p:ph idx="1"/>
          </p:nvPr>
        </p:nvSpPr>
        <p:spPr>
          <a:xfrm>
            <a:off x="457200" y="1327759"/>
            <a:ext cx="8229600" cy="4562295"/>
          </a:xfrm>
        </p:spPr>
        <p:txBody>
          <a:bodyPr>
            <a:normAutofit lnSpcReduction="10000"/>
          </a:bodyPr>
          <a:lstStyle/>
          <a:p>
            <a:r>
              <a:rPr lang="en-US" dirty="0"/>
              <a:t>A system switches between a fixed number of unobserved or ‘‘hidden’’ states via a Markov chain and corresponding transition probabilities. </a:t>
            </a:r>
          </a:p>
          <a:p>
            <a:r>
              <a:rPr lang="en-US" dirty="0"/>
              <a:t>Each state corresponds to a probability distribution, called a component distribution, from which observed time series values are drawn. </a:t>
            </a:r>
          </a:p>
          <a:p>
            <a:r>
              <a:rPr lang="en-US" dirty="0"/>
              <a:t>In applications to streamflow, HMM are attractive because of their ability to simulate </a:t>
            </a:r>
            <a:r>
              <a:rPr lang="en-US" b="1" dirty="0"/>
              <a:t>long persistence </a:t>
            </a:r>
            <a:r>
              <a:rPr lang="en-US" dirty="0"/>
              <a:t>and </a:t>
            </a:r>
            <a:r>
              <a:rPr lang="en-US" b="1" dirty="0"/>
              <a:t>regime switching behavior</a:t>
            </a:r>
            <a:r>
              <a:rPr lang="en-US" dirty="0"/>
              <a:t> in hydrologic time series.</a:t>
            </a:r>
          </a:p>
          <a:p>
            <a:r>
              <a:rPr lang="en-US" dirty="0"/>
              <a:t>Regime changes, or switches between hidden states, especially on the annual scale have been attributed to regime shifts driven by large-scale climate features.</a:t>
            </a:r>
          </a:p>
        </p:txBody>
      </p:sp>
    </p:spTree>
    <p:extLst>
      <p:ext uri="{BB962C8B-B14F-4D97-AF65-F5344CB8AC3E}">
        <p14:creationId xmlns:p14="http://schemas.microsoft.com/office/powerpoint/2010/main" val="258609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69C8509-1EE9-1244-9E9D-297040AC460C}"/>
              </a:ext>
            </a:extLst>
          </p:cNvPr>
          <p:cNvGraphicFramePr>
            <a:graphicFrameLocks noGrp="1"/>
          </p:cNvGraphicFramePr>
          <p:nvPr>
            <p:extLst>
              <p:ext uri="{D42A27DB-BD31-4B8C-83A1-F6EECF244321}">
                <p14:modId xmlns:p14="http://schemas.microsoft.com/office/powerpoint/2010/main" val="1682982254"/>
              </p:ext>
            </p:extLst>
          </p:nvPr>
        </p:nvGraphicFramePr>
        <p:xfrm>
          <a:off x="5029200" y="5212080"/>
          <a:ext cx="3733803" cy="1112520"/>
        </p:xfrm>
        <a:graphic>
          <a:graphicData uri="http://schemas.openxmlformats.org/drawingml/2006/table">
            <a:tbl>
              <a:tblPr firstRow="1" bandRow="1">
                <a:tableStyleId>{5C22544A-7EE6-4342-B048-85BDC9FD1C3A}</a:tableStyleId>
              </a:tblPr>
              <a:tblGrid>
                <a:gridCol w="1136375">
                  <a:extLst>
                    <a:ext uri="{9D8B030D-6E8A-4147-A177-3AD203B41FA5}">
                      <a16:colId xmlns:a16="http://schemas.microsoft.com/office/drawing/2014/main" val="3964939147"/>
                    </a:ext>
                  </a:extLst>
                </a:gridCol>
                <a:gridCol w="1298713">
                  <a:extLst>
                    <a:ext uri="{9D8B030D-6E8A-4147-A177-3AD203B41FA5}">
                      <a16:colId xmlns:a16="http://schemas.microsoft.com/office/drawing/2014/main" val="2711704485"/>
                    </a:ext>
                  </a:extLst>
                </a:gridCol>
                <a:gridCol w="1298715">
                  <a:extLst>
                    <a:ext uri="{9D8B030D-6E8A-4147-A177-3AD203B41FA5}">
                      <a16:colId xmlns:a16="http://schemas.microsoft.com/office/drawing/2014/main" val="1638899153"/>
                    </a:ext>
                  </a:extLst>
                </a:gridCol>
              </a:tblGrid>
              <a:tr h="370840">
                <a:tc>
                  <a:txBody>
                    <a:bodyPr/>
                    <a:lstStyle/>
                    <a:p>
                      <a:endParaRPr lang="en-US" sz="1800" dirty="0"/>
                    </a:p>
                  </a:txBody>
                  <a:tcPr/>
                </a:tc>
                <a:tc>
                  <a:txBody>
                    <a:bodyPr/>
                    <a:lstStyle/>
                    <a:p>
                      <a:r>
                        <a:rPr lang="en-US" sz="1800" dirty="0"/>
                        <a:t>Dry State</a:t>
                      </a:r>
                    </a:p>
                  </a:txBody>
                  <a:tcPr/>
                </a:tc>
                <a:tc>
                  <a:txBody>
                    <a:bodyPr/>
                    <a:lstStyle/>
                    <a:p>
                      <a:r>
                        <a:rPr lang="en-US" sz="1800" dirty="0"/>
                        <a:t>Wet State</a:t>
                      </a:r>
                    </a:p>
                  </a:txBody>
                  <a:tcPr/>
                </a:tc>
                <a:extLst>
                  <a:ext uri="{0D108BD9-81ED-4DB2-BD59-A6C34878D82A}">
                    <a16:rowId xmlns:a16="http://schemas.microsoft.com/office/drawing/2014/main" val="2114689086"/>
                  </a:ext>
                </a:extLst>
              </a:tr>
              <a:tr h="370840">
                <a:tc>
                  <a:txBody>
                    <a:bodyPr/>
                    <a:lstStyle/>
                    <a:p>
                      <a:r>
                        <a:rPr lang="en-US" sz="1800" dirty="0"/>
                        <a:t>Dry State</a:t>
                      </a:r>
                    </a:p>
                  </a:txBody>
                  <a:tcPr/>
                </a:tc>
                <a:tc>
                  <a:txBody>
                    <a:bodyPr/>
                    <a:lstStyle/>
                    <a:p>
                      <a:r>
                        <a:rPr lang="en-US" sz="1800" dirty="0">
                          <a:solidFill>
                            <a:schemeClr val="tx1"/>
                          </a:solidFill>
                        </a:rPr>
                        <a:t>p</a:t>
                      </a:r>
                      <a:r>
                        <a:rPr lang="en-US" sz="1800" baseline="-25000" dirty="0">
                          <a:solidFill>
                            <a:schemeClr val="tx1"/>
                          </a:solidFill>
                        </a:rPr>
                        <a:t>00</a:t>
                      </a:r>
                      <a:r>
                        <a:rPr lang="en-US" sz="1800" dirty="0">
                          <a:solidFill>
                            <a:schemeClr val="tx1"/>
                          </a:solidFill>
                        </a:rPr>
                        <a:t> = 0.68</a:t>
                      </a:r>
                    </a:p>
                  </a:txBody>
                  <a:tcPr/>
                </a:tc>
                <a:tc>
                  <a:txBody>
                    <a:bodyPr/>
                    <a:lstStyle/>
                    <a:p>
                      <a:r>
                        <a:rPr lang="en-US" sz="1800" dirty="0">
                          <a:solidFill>
                            <a:schemeClr val="tx1"/>
                          </a:solidFill>
                        </a:rPr>
                        <a:t>p</a:t>
                      </a:r>
                      <a:r>
                        <a:rPr lang="en-US" sz="1800" baseline="-25000" dirty="0">
                          <a:solidFill>
                            <a:schemeClr val="tx1"/>
                          </a:solidFill>
                        </a:rPr>
                        <a:t>01</a:t>
                      </a:r>
                      <a:r>
                        <a:rPr lang="en-US" sz="1800" dirty="0"/>
                        <a:t> = 0.32</a:t>
                      </a:r>
                    </a:p>
                  </a:txBody>
                  <a:tcPr/>
                </a:tc>
                <a:extLst>
                  <a:ext uri="{0D108BD9-81ED-4DB2-BD59-A6C34878D82A}">
                    <a16:rowId xmlns:a16="http://schemas.microsoft.com/office/drawing/2014/main" val="1659521477"/>
                  </a:ext>
                </a:extLst>
              </a:tr>
              <a:tr h="370840">
                <a:tc>
                  <a:txBody>
                    <a:bodyPr/>
                    <a:lstStyle/>
                    <a:p>
                      <a:r>
                        <a:rPr lang="en-US" sz="1800" dirty="0"/>
                        <a:t>Wet State</a:t>
                      </a:r>
                    </a:p>
                  </a:txBody>
                  <a:tcPr/>
                </a:tc>
                <a:tc>
                  <a:txBody>
                    <a:bodyPr/>
                    <a:lstStyle/>
                    <a:p>
                      <a:r>
                        <a:rPr lang="en-US" sz="1800" dirty="0">
                          <a:solidFill>
                            <a:schemeClr val="tx1"/>
                          </a:solidFill>
                        </a:rPr>
                        <a:t>p</a:t>
                      </a:r>
                      <a:r>
                        <a:rPr lang="en-US" sz="1800" baseline="-25000" dirty="0">
                          <a:solidFill>
                            <a:schemeClr val="tx1"/>
                          </a:solidFill>
                        </a:rPr>
                        <a:t>10</a:t>
                      </a:r>
                      <a:r>
                        <a:rPr lang="en-US" sz="1800" dirty="0"/>
                        <a:t> = 0.35</a:t>
                      </a:r>
                    </a:p>
                  </a:txBody>
                  <a:tcPr/>
                </a:tc>
                <a:tc>
                  <a:txBody>
                    <a:bodyPr/>
                    <a:lstStyle/>
                    <a:p>
                      <a:r>
                        <a:rPr lang="en-US" sz="1800" dirty="0">
                          <a:solidFill>
                            <a:schemeClr val="tx1"/>
                          </a:solidFill>
                        </a:rPr>
                        <a:t>p</a:t>
                      </a:r>
                      <a:r>
                        <a:rPr lang="en-US" sz="1800" baseline="-25000" dirty="0">
                          <a:solidFill>
                            <a:schemeClr val="tx1"/>
                          </a:solidFill>
                        </a:rPr>
                        <a:t>11</a:t>
                      </a:r>
                      <a:r>
                        <a:rPr lang="en-US" sz="1800" dirty="0">
                          <a:solidFill>
                            <a:schemeClr val="tx1"/>
                          </a:solidFill>
                        </a:rPr>
                        <a:t> = 0.65</a:t>
                      </a:r>
                    </a:p>
                  </a:txBody>
                  <a:tcPr/>
                </a:tc>
                <a:extLst>
                  <a:ext uri="{0D108BD9-81ED-4DB2-BD59-A6C34878D82A}">
                    <a16:rowId xmlns:a16="http://schemas.microsoft.com/office/drawing/2014/main" val="519087138"/>
                  </a:ext>
                </a:extLst>
              </a:tr>
            </a:tbl>
          </a:graphicData>
        </a:graphic>
      </p:graphicFrame>
      <p:sp>
        <p:nvSpPr>
          <p:cNvPr id="2" name="Title 1"/>
          <p:cNvSpPr>
            <a:spLocks noGrp="1"/>
          </p:cNvSpPr>
          <p:nvPr>
            <p:ph type="title"/>
          </p:nvPr>
        </p:nvSpPr>
        <p:spPr/>
        <p:txBody>
          <a:bodyPr>
            <a:normAutofit/>
          </a:bodyPr>
          <a:lstStyle/>
          <a:p>
            <a:r>
              <a:rPr lang="en-US" dirty="0"/>
              <a:t>Hydrologic Uncertainties</a:t>
            </a:r>
          </a:p>
        </p:txBody>
      </p:sp>
      <p:sp>
        <p:nvSpPr>
          <p:cNvPr id="3" name="Content Placeholder 2"/>
          <p:cNvSpPr>
            <a:spLocks noGrp="1"/>
          </p:cNvSpPr>
          <p:nvPr>
            <p:ph idx="1"/>
          </p:nvPr>
        </p:nvSpPr>
        <p:spPr>
          <a:xfrm>
            <a:off x="457200" y="1219200"/>
            <a:ext cx="8229600" cy="4648200"/>
          </a:xfrm>
        </p:spPr>
        <p:txBody>
          <a:bodyPr/>
          <a:lstStyle/>
          <a:p>
            <a:pPr marL="1588" indent="-1588"/>
            <a:r>
              <a:rPr lang="en-US" dirty="0"/>
              <a:t>Effects of changes in </a:t>
            </a:r>
            <a:r>
              <a:rPr lang="en-US" dirty="0">
                <a:solidFill>
                  <a:schemeClr val="tx1"/>
                </a:solidFill>
              </a:rPr>
              <a:t>p</a:t>
            </a:r>
            <a:r>
              <a:rPr lang="en-US" baseline="-25000" dirty="0">
                <a:solidFill>
                  <a:schemeClr val="tx1"/>
                </a:solidFill>
              </a:rPr>
              <a:t>00</a:t>
            </a:r>
            <a:endParaRPr lang="en-US" baseline="-25000" dirty="0"/>
          </a:p>
        </p:txBody>
      </p:sp>
      <p:sp>
        <p:nvSpPr>
          <p:cNvPr id="16" name="TextBox 15">
            <a:extLst>
              <a:ext uri="{FF2B5EF4-FFF2-40B4-BE49-F238E27FC236}">
                <a16:creationId xmlns:a16="http://schemas.microsoft.com/office/drawing/2014/main" id="{F94EFDD9-FD47-4274-A418-7738F70FF18F}"/>
              </a:ext>
            </a:extLst>
          </p:cNvPr>
          <p:cNvSpPr txBox="1"/>
          <p:nvPr/>
        </p:nvSpPr>
        <p:spPr>
          <a:xfrm>
            <a:off x="431267" y="5213181"/>
            <a:ext cx="4114800" cy="923330"/>
          </a:xfrm>
          <a:prstGeom prst="rect">
            <a:avLst/>
          </a:prstGeom>
          <a:noFill/>
        </p:spPr>
        <p:txBody>
          <a:bodyPr wrap="square" rtlCol="0">
            <a:spAutoFit/>
          </a:bodyPr>
          <a:lstStyle/>
          <a:p>
            <a:r>
              <a:rPr lang="en-US" dirty="0">
                <a:solidFill>
                  <a:schemeClr val="accent6">
                    <a:lumMod val="75000"/>
                  </a:schemeClr>
                </a:solidFill>
              </a:rPr>
              <a:t>Increased p</a:t>
            </a:r>
            <a:r>
              <a:rPr lang="en-US" baseline="-25000" dirty="0">
                <a:solidFill>
                  <a:schemeClr val="accent6">
                    <a:lumMod val="75000"/>
                  </a:schemeClr>
                </a:solidFill>
              </a:rPr>
              <a:t>00</a:t>
            </a:r>
            <a:r>
              <a:rPr lang="en-US" dirty="0"/>
              <a:t>: Lower probability of short and moderate drought, higher probability of very long droughts</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125" t="10070" r="8334"/>
          <a:stretch/>
        </p:blipFill>
        <p:spPr>
          <a:xfrm>
            <a:off x="4871769" y="2057400"/>
            <a:ext cx="4043631" cy="3080298"/>
          </a:xfrm>
          <a:prstGeom prst="rect">
            <a:avLst/>
          </a:prstGeom>
        </p:spPr>
      </p:pic>
      <p:sp>
        <p:nvSpPr>
          <p:cNvPr id="12" name="Rectangle 11">
            <a:extLst>
              <a:ext uri="{FF2B5EF4-FFF2-40B4-BE49-F238E27FC236}">
                <a16:creationId xmlns:a16="http://schemas.microsoft.com/office/drawing/2014/main" id="{3101F59F-C5E8-47D6-A5E9-29BBFE8D619C}"/>
              </a:ext>
            </a:extLst>
          </p:cNvPr>
          <p:cNvSpPr/>
          <p:nvPr/>
        </p:nvSpPr>
        <p:spPr>
          <a:xfrm>
            <a:off x="6172200" y="5614117"/>
            <a:ext cx="1143000" cy="3294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8552"/>
          <a:stretch/>
        </p:blipFill>
        <p:spPr>
          <a:xfrm>
            <a:off x="189230" y="1828800"/>
            <a:ext cx="4800607" cy="3383280"/>
          </a:xfrm>
          <a:prstGeom prst="rect">
            <a:avLst/>
          </a:prstGeom>
        </p:spPr>
      </p:pic>
    </p:spTree>
    <p:extLst>
      <p:ext uri="{BB962C8B-B14F-4D97-AF65-F5344CB8AC3E}">
        <p14:creationId xmlns:p14="http://schemas.microsoft.com/office/powerpoint/2010/main" val="3005458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42824C-5554-1043-A757-80ECD38322E1}"/>
              </a:ext>
            </a:extLst>
          </p:cNvPr>
          <p:cNvSpPr>
            <a:spLocks noGrp="1"/>
          </p:cNvSpPr>
          <p:nvPr>
            <p:ph idx="1"/>
          </p:nvPr>
        </p:nvSpPr>
        <p:spPr>
          <a:xfrm>
            <a:off x="457200" y="371061"/>
            <a:ext cx="8229600" cy="5518993"/>
          </a:xfrm>
        </p:spPr>
        <p:txBody>
          <a:bodyPr>
            <a:normAutofit/>
          </a:bodyPr>
          <a:lstStyle/>
          <a:p>
            <a:r>
              <a:rPr lang="en-US" dirty="0"/>
              <a:t>The following demonstration shows how to synthetically generate the flows used by these papers:</a:t>
            </a:r>
          </a:p>
          <a:p>
            <a:r>
              <a:rPr lang="en-US" sz="1900" i="1" dirty="0"/>
              <a:t>Hadjimichael et al., “Advancing Diagnostic Model Evaluation to Better Understand Water Shortage Mechanisms in Institutionally Complex River Basins,” Water Resources Research, </a:t>
            </a:r>
            <a:r>
              <a:rPr lang="en-US" sz="1900" i="1" dirty="0" err="1"/>
              <a:t>doi</a:t>
            </a:r>
            <a:r>
              <a:rPr lang="en-US" sz="1900" i="1" dirty="0"/>
              <a:t>: </a:t>
            </a:r>
            <a:r>
              <a:rPr lang="en-US" sz="1900" i="1" dirty="0">
                <a:hlinkClick r:id="rId2"/>
              </a:rPr>
              <a:t>10.1029/2020WR028079</a:t>
            </a:r>
            <a:r>
              <a:rPr lang="en-US" sz="1900" i="1" dirty="0"/>
              <a:t>.</a:t>
            </a:r>
          </a:p>
          <a:p>
            <a:pPr marL="0" indent="0"/>
            <a:r>
              <a:rPr lang="en-US" sz="1900" i="1" dirty="0"/>
              <a:t>Hadjimichael et al., “Defining Robustness, Vulnerabilities, and Consequential Scenarios for Diverse Stakeholder Interests in Institutionally Complex River Basins,” Earth’s Future, </a:t>
            </a:r>
            <a:r>
              <a:rPr lang="en-US" sz="1900" i="1" dirty="0" err="1"/>
              <a:t>doi</a:t>
            </a:r>
            <a:r>
              <a:rPr lang="en-US" sz="1900" i="1" dirty="0"/>
              <a:t>: </a:t>
            </a:r>
            <a:r>
              <a:rPr lang="en-US" sz="1900" i="1" dirty="0">
                <a:hlinkClick r:id="rId3"/>
              </a:rPr>
              <a:t>10.1029/2020EF001503</a:t>
            </a:r>
            <a:r>
              <a:rPr lang="en-US" sz="1900" i="1" dirty="0"/>
              <a:t>.</a:t>
            </a:r>
          </a:p>
          <a:p>
            <a:pPr marL="0" indent="0"/>
            <a:endParaRPr lang="en-US" sz="1900" i="1" dirty="0"/>
          </a:p>
          <a:p>
            <a:r>
              <a:rPr lang="en-US" dirty="0"/>
              <a:t>An adapted version of these scripts is used to generate flows for this paper:</a:t>
            </a:r>
          </a:p>
          <a:p>
            <a:r>
              <a:rPr lang="en-US" sz="1900" i="1" dirty="0"/>
              <a:t>Quinn et al. “Can exploratory modeling of water scarcity vulnerabilities and robustness be scenario neutral?,” Earth’s Future, </a:t>
            </a:r>
            <a:r>
              <a:rPr lang="en-US" sz="1900" i="1" dirty="0" err="1"/>
              <a:t>doi</a:t>
            </a:r>
            <a:r>
              <a:rPr lang="en-US" sz="1900" i="1" dirty="0"/>
              <a:t>: </a:t>
            </a:r>
            <a:r>
              <a:rPr lang="en-US" sz="1900" i="1" dirty="0">
                <a:hlinkClick r:id="rId4"/>
              </a:rPr>
              <a:t>10.1029/2020EF001650</a:t>
            </a:r>
            <a:r>
              <a:rPr lang="en-US" sz="1900" i="1" dirty="0"/>
              <a:t>.</a:t>
            </a:r>
          </a:p>
          <a:p>
            <a:r>
              <a:rPr lang="en-US" dirty="0"/>
              <a:t>and can be found here: </a:t>
            </a:r>
            <a:r>
              <a:rPr lang="en-US" dirty="0">
                <a:hlinkClick r:id="rId5"/>
              </a:rPr>
              <a:t>https://github.com/julianneq/UCRB_analysis</a:t>
            </a:r>
            <a:r>
              <a:rPr lang="en-US" dirty="0"/>
              <a:t> </a:t>
            </a:r>
          </a:p>
          <a:p>
            <a:pPr marL="0" indent="0"/>
            <a:endParaRPr lang="en-US" dirty="0"/>
          </a:p>
          <a:p>
            <a:endParaRPr lang="en-US" dirty="0"/>
          </a:p>
        </p:txBody>
      </p:sp>
    </p:spTree>
    <p:extLst>
      <p:ext uri="{BB962C8B-B14F-4D97-AF65-F5344CB8AC3E}">
        <p14:creationId xmlns:p14="http://schemas.microsoft.com/office/powerpoint/2010/main" val="1897741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E149-13DC-CD45-944C-86F276D52A98}"/>
              </a:ext>
            </a:extLst>
          </p:cNvPr>
          <p:cNvSpPr>
            <a:spLocks noGrp="1"/>
          </p:cNvSpPr>
          <p:nvPr>
            <p:ph type="title"/>
          </p:nvPr>
        </p:nvSpPr>
        <p:spPr/>
        <p:txBody>
          <a:bodyPr/>
          <a:lstStyle/>
          <a:p>
            <a:r>
              <a:rPr lang="en-US" dirty="0"/>
              <a:t>Python packages needed</a:t>
            </a:r>
          </a:p>
        </p:txBody>
      </p:sp>
      <p:sp>
        <p:nvSpPr>
          <p:cNvPr id="3" name="Content Placeholder 2">
            <a:extLst>
              <a:ext uri="{FF2B5EF4-FFF2-40B4-BE49-F238E27FC236}">
                <a16:creationId xmlns:a16="http://schemas.microsoft.com/office/drawing/2014/main" id="{BD1E1F91-3597-624D-86D3-1F04A71D343F}"/>
              </a:ext>
            </a:extLst>
          </p:cNvPr>
          <p:cNvSpPr>
            <a:spLocks noGrp="1"/>
          </p:cNvSpPr>
          <p:nvPr>
            <p:ph idx="1"/>
          </p:nvPr>
        </p:nvSpPr>
        <p:spPr/>
        <p:txBody>
          <a:bodyPr/>
          <a:lstStyle/>
          <a:p>
            <a:pPr marL="342900" indent="-342900">
              <a:buFont typeface="Arial" panose="020B0604020202020204" pitchFamily="34" charset="0"/>
              <a:buChar char="•"/>
            </a:pPr>
            <a:r>
              <a:rPr lang="en-US" dirty="0" err="1"/>
              <a:t>hmmlearn</a:t>
            </a:r>
            <a:endParaRPr lang="en-US" dirty="0"/>
          </a:p>
          <a:p>
            <a:pPr marL="342900" indent="-342900">
              <a:buFont typeface="Arial" panose="020B0604020202020204" pitchFamily="34" charset="0"/>
              <a:buChar char="•"/>
            </a:pPr>
            <a:r>
              <a:rPr lang="en-US" dirty="0"/>
              <a:t>seaborn</a:t>
            </a:r>
          </a:p>
          <a:p>
            <a:pPr marL="342900" indent="-342900">
              <a:buFont typeface="Arial" panose="020B0604020202020204" pitchFamily="34" charset="0"/>
              <a:buChar char="•"/>
            </a:pPr>
            <a:r>
              <a:rPr lang="en-US" dirty="0" err="1"/>
              <a:t>scipy</a:t>
            </a:r>
            <a:endParaRPr lang="en-US" dirty="0"/>
          </a:p>
          <a:p>
            <a:pPr marL="342900" indent="-342900">
              <a:buFont typeface="Arial" panose="020B0604020202020204" pitchFamily="34" charset="0"/>
              <a:buChar char="•"/>
            </a:pPr>
            <a:r>
              <a:rPr lang="en-US" dirty="0"/>
              <a:t>pandas</a:t>
            </a:r>
          </a:p>
          <a:p>
            <a:pPr marL="342900" indent="-342900">
              <a:buFont typeface="Arial" panose="020B0604020202020204" pitchFamily="34" charset="0"/>
              <a:buChar char="•"/>
            </a:pPr>
            <a:r>
              <a:rPr lang="en-US" dirty="0"/>
              <a:t>mpi4py</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658068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175705"/>
            <a:ext cx="7886700" cy="994172"/>
          </a:xfrm>
        </p:spPr>
        <p:txBody>
          <a:bodyPr>
            <a:normAutofit fontScale="90000"/>
          </a:bodyPr>
          <a:lstStyle/>
          <a:p>
            <a:r>
              <a:rPr lang="en-US" dirty="0"/>
              <a:t>First, some complications on</a:t>
            </a:r>
            <a:br>
              <a:rPr lang="en-US" dirty="0"/>
            </a:br>
            <a:r>
              <a:rPr lang="en-US" dirty="0"/>
              <a:t>mimicking change in the timing of snowmelt</a:t>
            </a:r>
          </a:p>
        </p:txBody>
      </p:sp>
      <p:sp>
        <p:nvSpPr>
          <p:cNvPr id="5" name="Content Placeholder 4"/>
          <p:cNvSpPr>
            <a:spLocks noGrp="1"/>
          </p:cNvSpPr>
          <p:nvPr>
            <p:ph idx="1"/>
          </p:nvPr>
        </p:nvSpPr>
        <p:spPr>
          <a:xfrm>
            <a:off x="628650" y="1446877"/>
            <a:ext cx="7886700" cy="3485450"/>
          </a:xfrm>
        </p:spPr>
        <p:txBody>
          <a:bodyPr/>
          <a:lstStyle/>
          <a:p>
            <a:pPr marL="0" indent="0"/>
            <a:r>
              <a:rPr lang="en-US" dirty="0"/>
              <a:t>Last node in network is USGS gage. </a:t>
            </a:r>
          </a:p>
          <a:p>
            <a:pPr marL="0" indent="0"/>
            <a:r>
              <a:rPr lang="en-US" dirty="0">
                <a:solidFill>
                  <a:srgbClr val="FF0000"/>
                </a:solidFill>
              </a:rPr>
              <a:t>Simple idea: </a:t>
            </a:r>
            <a:r>
              <a:rPr lang="en-US" dirty="0"/>
              <a:t>To model an </a:t>
            </a:r>
            <a:r>
              <a:rPr lang="en-US" b="1" i="1" dirty="0"/>
              <a:t>n</a:t>
            </a:r>
            <a:r>
              <a:rPr lang="en-US" b="1" dirty="0"/>
              <a:t>-day</a:t>
            </a:r>
            <a:r>
              <a:rPr lang="en-US" dirty="0"/>
              <a:t> shift in the timing of snowmelt (from 0-&gt;60 days earlier), shift daily flows at this gage by </a:t>
            </a:r>
            <a:r>
              <a:rPr lang="en-US" i="1" dirty="0"/>
              <a:t>n</a:t>
            </a:r>
            <a:r>
              <a:rPr lang="en-US" dirty="0"/>
              <a:t> days and re-compute monthly means.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514" t="11118" r="9306" b="5983"/>
          <a:stretch/>
        </p:blipFill>
        <p:spPr>
          <a:xfrm>
            <a:off x="866024" y="3429000"/>
            <a:ext cx="3447353" cy="2448371"/>
          </a:xfrm>
          <a:prstGeom prst="rect">
            <a:avLst/>
          </a:prstGeom>
        </p:spPr>
      </p:pic>
      <p:sp>
        <p:nvSpPr>
          <p:cNvPr id="7" name="Right Brace 6"/>
          <p:cNvSpPr/>
          <p:nvPr/>
        </p:nvSpPr>
        <p:spPr>
          <a:xfrm rot="5400000">
            <a:off x="1940905" y="4945981"/>
            <a:ext cx="230737" cy="1424477"/>
          </a:xfrm>
          <a:prstGeom prst="rightBrace">
            <a:avLst>
              <a:gd name="adj1" fmla="val 833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Right Brace 7"/>
          <p:cNvSpPr/>
          <p:nvPr/>
        </p:nvSpPr>
        <p:spPr>
          <a:xfrm rot="16200000" flipV="1">
            <a:off x="2151345" y="4696015"/>
            <a:ext cx="230737" cy="1424477"/>
          </a:xfrm>
          <a:prstGeom prst="rightBrace">
            <a:avLst>
              <a:gd name="adj1" fmla="val 8332"/>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9" name="TextBox 8"/>
          <p:cNvSpPr txBox="1"/>
          <p:nvPr/>
        </p:nvSpPr>
        <p:spPr>
          <a:xfrm>
            <a:off x="1819930" y="5015885"/>
            <a:ext cx="999858" cy="507831"/>
          </a:xfrm>
          <a:prstGeom prst="rect">
            <a:avLst/>
          </a:prstGeom>
          <a:noFill/>
        </p:spPr>
        <p:txBody>
          <a:bodyPr wrap="square" rtlCol="0">
            <a:spAutoFit/>
          </a:bodyPr>
          <a:lstStyle/>
          <a:p>
            <a:r>
              <a:rPr lang="en-US" sz="1350" dirty="0"/>
              <a:t>60-day shift</a:t>
            </a:r>
          </a:p>
        </p:txBody>
      </p:sp>
      <p:sp>
        <p:nvSpPr>
          <p:cNvPr id="10" name="TextBox 9"/>
          <p:cNvSpPr txBox="1"/>
          <p:nvPr/>
        </p:nvSpPr>
        <p:spPr>
          <a:xfrm>
            <a:off x="1589842" y="5817053"/>
            <a:ext cx="999858" cy="300082"/>
          </a:xfrm>
          <a:prstGeom prst="rect">
            <a:avLst/>
          </a:prstGeom>
          <a:noFill/>
        </p:spPr>
        <p:txBody>
          <a:bodyPr wrap="square" rtlCol="0">
            <a:spAutoFit/>
          </a:bodyPr>
          <a:lstStyle/>
          <a:p>
            <a:r>
              <a:rPr lang="en-US" sz="1350" dirty="0"/>
              <a:t>Base year</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0816" r="9015" b="4488"/>
          <a:stretch/>
        </p:blipFill>
        <p:spPr>
          <a:xfrm>
            <a:off x="4885144" y="3487859"/>
            <a:ext cx="3422591" cy="2389512"/>
          </a:xfrm>
          <a:prstGeom prst="rect">
            <a:avLst/>
          </a:prstGeom>
        </p:spPr>
      </p:pic>
      <p:sp>
        <p:nvSpPr>
          <p:cNvPr id="12" name="Right Arrow 11"/>
          <p:cNvSpPr/>
          <p:nvPr/>
        </p:nvSpPr>
        <p:spPr>
          <a:xfrm>
            <a:off x="4135250" y="4358356"/>
            <a:ext cx="749894" cy="493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2978952" y="3691783"/>
            <a:ext cx="1156298" cy="300082"/>
          </a:xfrm>
          <a:prstGeom prst="rect">
            <a:avLst/>
          </a:prstGeom>
          <a:noFill/>
        </p:spPr>
        <p:txBody>
          <a:bodyPr wrap="square" rtlCol="0">
            <a:spAutoFit/>
          </a:bodyPr>
          <a:lstStyle/>
          <a:p>
            <a:r>
              <a:rPr lang="en-US" sz="1350" dirty="0"/>
              <a:t>Daily flows</a:t>
            </a:r>
          </a:p>
        </p:txBody>
      </p:sp>
      <p:sp>
        <p:nvSpPr>
          <p:cNvPr id="14" name="TextBox 13"/>
          <p:cNvSpPr txBox="1"/>
          <p:nvPr/>
        </p:nvSpPr>
        <p:spPr>
          <a:xfrm>
            <a:off x="5440141" y="4081357"/>
            <a:ext cx="1156298" cy="507831"/>
          </a:xfrm>
          <a:prstGeom prst="rect">
            <a:avLst/>
          </a:prstGeom>
          <a:noFill/>
        </p:spPr>
        <p:txBody>
          <a:bodyPr wrap="square" rtlCol="0">
            <a:spAutoFit/>
          </a:bodyPr>
          <a:lstStyle/>
          <a:p>
            <a:r>
              <a:rPr lang="en-US" sz="1350" dirty="0"/>
              <a:t>Monthly flows</a:t>
            </a:r>
          </a:p>
        </p:txBody>
      </p:sp>
      <p:cxnSp>
        <p:nvCxnSpPr>
          <p:cNvPr id="15" name="Straight Arrow Connector 14"/>
          <p:cNvCxnSpPr/>
          <p:nvPr/>
        </p:nvCxnSpPr>
        <p:spPr>
          <a:xfrm flipH="1">
            <a:off x="6950051" y="3640509"/>
            <a:ext cx="433190" cy="121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248178" y="3472631"/>
            <a:ext cx="999858" cy="507831"/>
          </a:xfrm>
          <a:prstGeom prst="rect">
            <a:avLst/>
          </a:prstGeom>
          <a:noFill/>
        </p:spPr>
        <p:txBody>
          <a:bodyPr wrap="square" rtlCol="0">
            <a:spAutoFit/>
          </a:bodyPr>
          <a:lstStyle/>
          <a:p>
            <a:r>
              <a:rPr lang="en-US" sz="1350" dirty="0"/>
              <a:t>60-day shift</a:t>
            </a:r>
          </a:p>
        </p:txBody>
      </p:sp>
    </p:spTree>
    <p:extLst>
      <p:ext uri="{BB962C8B-B14F-4D97-AF65-F5344CB8AC3E}">
        <p14:creationId xmlns:p14="http://schemas.microsoft.com/office/powerpoint/2010/main" val="1172381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r>
              <a:rPr lang="en-US" dirty="0">
                <a:solidFill>
                  <a:srgbClr val="FF0000"/>
                </a:solidFill>
              </a:rPr>
              <a:t>Complication 1: </a:t>
            </a:r>
            <a:r>
              <a:rPr lang="en-US" b="1" dirty="0"/>
              <a:t>Monthly</a:t>
            </a:r>
            <a:r>
              <a:rPr lang="en-US" dirty="0"/>
              <a:t> flows at this node in the model are natural flows, so they do not perfectly match the monthly flows at the gage</a:t>
            </a:r>
          </a:p>
          <a:p>
            <a:pPr marL="0" indent="0"/>
            <a:r>
              <a:rPr lang="en-US" dirty="0">
                <a:solidFill>
                  <a:srgbClr val="FF0000"/>
                </a:solidFill>
              </a:rPr>
              <a:t>Solution: </a:t>
            </a:r>
            <a:r>
              <a:rPr lang="en-US" dirty="0"/>
              <a:t>Apply same CDF shift to natural flows as CDF shift in gage flows</a:t>
            </a:r>
          </a:p>
        </p:txBody>
      </p:sp>
      <p:pic>
        <p:nvPicPr>
          <p:cNvPr id="17" name="Picture 16"/>
          <p:cNvPicPr>
            <a:picLocks noChangeAspect="1"/>
          </p:cNvPicPr>
          <p:nvPr/>
        </p:nvPicPr>
        <p:blipFill rotWithShape="1">
          <a:blip r:embed="rId2"/>
          <a:srcRect l="3831" t="11100" r="8692"/>
          <a:stretch/>
        </p:blipFill>
        <p:spPr>
          <a:xfrm>
            <a:off x="2527963" y="3645316"/>
            <a:ext cx="3486684" cy="2646501"/>
          </a:xfrm>
          <a:prstGeom prst="rect">
            <a:avLst/>
          </a:prstGeom>
        </p:spPr>
      </p:pic>
      <p:cxnSp>
        <p:nvCxnSpPr>
          <p:cNvPr id="19" name="Straight Arrow Connector 18"/>
          <p:cNvCxnSpPr/>
          <p:nvPr/>
        </p:nvCxnSpPr>
        <p:spPr>
          <a:xfrm flipV="1">
            <a:off x="4633957" y="3645316"/>
            <a:ext cx="0" cy="749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709801" y="3759616"/>
            <a:ext cx="0" cy="7498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itle 3">
            <a:extLst>
              <a:ext uri="{FF2B5EF4-FFF2-40B4-BE49-F238E27FC236}">
                <a16:creationId xmlns:a16="http://schemas.microsoft.com/office/drawing/2014/main" id="{E8D5E308-A679-A34B-A6D8-1340125B99BA}"/>
              </a:ext>
            </a:extLst>
          </p:cNvPr>
          <p:cNvSpPr>
            <a:spLocks noGrp="1"/>
          </p:cNvSpPr>
          <p:nvPr>
            <p:ph type="title"/>
          </p:nvPr>
        </p:nvSpPr>
        <p:spPr>
          <a:xfrm>
            <a:off x="628650" y="175705"/>
            <a:ext cx="7886700" cy="994172"/>
          </a:xfrm>
        </p:spPr>
        <p:txBody>
          <a:bodyPr>
            <a:normAutofit fontScale="90000"/>
          </a:bodyPr>
          <a:lstStyle/>
          <a:p>
            <a:r>
              <a:rPr lang="en-US" dirty="0"/>
              <a:t>First, some complications on</a:t>
            </a:r>
            <a:br>
              <a:rPr lang="en-US" dirty="0"/>
            </a:br>
            <a:r>
              <a:rPr lang="en-US" dirty="0"/>
              <a:t>mimicking change in the timing of snowmelt</a:t>
            </a:r>
          </a:p>
        </p:txBody>
      </p:sp>
    </p:spTree>
    <p:extLst>
      <p:ext uri="{BB962C8B-B14F-4D97-AF65-F5344CB8AC3E}">
        <p14:creationId xmlns:p14="http://schemas.microsoft.com/office/powerpoint/2010/main" val="3585718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pPr marL="0" indent="0"/>
                <a:r>
                  <a:rPr lang="en-US" dirty="0">
                    <a:solidFill>
                      <a:srgbClr val="FF0000"/>
                    </a:solidFill>
                  </a:rPr>
                  <a:t>Complication 2: </a:t>
                </a:r>
                <a:r>
                  <a:rPr lang="en-US" dirty="0"/>
                  <a:t>Model runs from WY 1909 - WY2013, but gage data only goes back to WY 1952</a:t>
                </a:r>
              </a:p>
              <a:p>
                <a:pPr marL="0" indent="0"/>
                <a:r>
                  <a:rPr lang="en-US" dirty="0">
                    <a:solidFill>
                      <a:srgbClr val="FF0000"/>
                    </a:solidFill>
                  </a:rPr>
                  <a:t>Solution: </a:t>
                </a:r>
                <a:r>
                  <a:rPr lang="en-US" dirty="0"/>
                  <a:t>Find nearest neighbor year in terms of fraction of annual flows contributed each month. </a:t>
                </a:r>
              </a:p>
              <a:p>
                <a:pPr marL="0" indent="0"/>
                <a:r>
                  <a:rPr lang="en-US" dirty="0"/>
                  <a:t>Nearness of year </a:t>
                </a:r>
                <a:r>
                  <a:rPr lang="en-US" i="1" dirty="0"/>
                  <a:t>k</a:t>
                </a:r>
                <a:r>
                  <a:rPr lang="en-US" dirty="0"/>
                  <a:t> to year </a:t>
                </a:r>
                <a:r>
                  <a:rPr lang="en-US" i="1" dirty="0"/>
                  <a:t>j</a:t>
                </a:r>
                <a:r>
                  <a:rPr lang="en-US" dirty="0"/>
                  <a:t> is defined by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12</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a14:m>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r>
                  <a:rPr lang="en-US" dirty="0"/>
                  <a:t> is the fraction of year </a:t>
                </a:r>
                <a:r>
                  <a:rPr lang="en-US" i="1" dirty="0"/>
                  <a:t>j</a:t>
                </a:r>
                <a:r>
                  <a:rPr lang="en-US" dirty="0"/>
                  <a:t>’s flow that arrived in month </a:t>
                </a:r>
                <a:r>
                  <a:rPr lang="en-US" i="1" dirty="0" err="1"/>
                  <a:t>i</a:t>
                </a:r>
                <a:r>
                  <a:rPr lang="en-US" i="1" dirty="0"/>
                  <a:t>.</a:t>
                </a:r>
              </a:p>
              <a:p>
                <a:pPr marL="0" indent="0"/>
                <a:r>
                  <a:rPr lang="en-US" dirty="0"/>
                  <a:t>For each WY 1909 - WY 1951, apply same fractions for shifts as nearest neighbor from WY 1952 - WY 2013.</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l="-1217" t="-2241" r="-928"/>
                </a:stretch>
              </a:blipFill>
            </p:spPr>
            <p:txBody>
              <a:bodyPr/>
              <a:lstStyle/>
              <a:p>
                <a:r>
                  <a:rPr lang="en-US">
                    <a:noFill/>
                  </a:rPr>
                  <a:t> </a:t>
                </a:r>
              </a:p>
            </p:txBody>
          </p:sp>
        </mc:Fallback>
      </mc:AlternateContent>
      <p:sp>
        <p:nvSpPr>
          <p:cNvPr id="6" name="Title 3">
            <a:extLst>
              <a:ext uri="{FF2B5EF4-FFF2-40B4-BE49-F238E27FC236}">
                <a16:creationId xmlns:a16="http://schemas.microsoft.com/office/drawing/2014/main" id="{F467F827-5CF0-A94B-B3D9-6EBE915CE0A6}"/>
              </a:ext>
            </a:extLst>
          </p:cNvPr>
          <p:cNvSpPr>
            <a:spLocks noGrp="1"/>
          </p:cNvSpPr>
          <p:nvPr>
            <p:ph type="title"/>
          </p:nvPr>
        </p:nvSpPr>
        <p:spPr>
          <a:xfrm>
            <a:off x="628650" y="175705"/>
            <a:ext cx="7886700" cy="994172"/>
          </a:xfrm>
        </p:spPr>
        <p:txBody>
          <a:bodyPr>
            <a:normAutofit fontScale="90000"/>
          </a:bodyPr>
          <a:lstStyle/>
          <a:p>
            <a:r>
              <a:rPr lang="en-US" dirty="0"/>
              <a:t>First, some complications on</a:t>
            </a:r>
            <a:br>
              <a:rPr lang="en-US" dirty="0"/>
            </a:br>
            <a:r>
              <a:rPr lang="en-US" dirty="0"/>
              <a:t>mimicking change in the timing of snowmelt</a:t>
            </a:r>
          </a:p>
        </p:txBody>
      </p:sp>
    </p:spTree>
    <p:extLst>
      <p:ext uri="{BB962C8B-B14F-4D97-AF65-F5344CB8AC3E}">
        <p14:creationId xmlns:p14="http://schemas.microsoft.com/office/powerpoint/2010/main" val="208783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B6DA-EEB4-2042-842A-5C65BC162BB7}"/>
              </a:ext>
            </a:extLst>
          </p:cNvPr>
          <p:cNvSpPr>
            <a:spLocks noGrp="1"/>
          </p:cNvSpPr>
          <p:nvPr>
            <p:ph type="title"/>
          </p:nvPr>
        </p:nvSpPr>
        <p:spPr/>
        <p:txBody>
          <a:bodyPr>
            <a:normAutofit fontScale="90000"/>
          </a:bodyPr>
          <a:lstStyle/>
          <a:p>
            <a:r>
              <a:rPr lang="en-US" dirty="0"/>
              <a:t>1. Sample generator scaling parameters (and other parameters) </a:t>
            </a:r>
          </a:p>
        </p:txBody>
      </p:sp>
      <p:sp>
        <p:nvSpPr>
          <p:cNvPr id="3" name="Content Placeholder 2">
            <a:extLst>
              <a:ext uri="{FF2B5EF4-FFF2-40B4-BE49-F238E27FC236}">
                <a16:creationId xmlns:a16="http://schemas.microsoft.com/office/drawing/2014/main" id="{63A27D1F-A036-0847-B8D9-C6EFACA7BB05}"/>
              </a:ext>
            </a:extLst>
          </p:cNvPr>
          <p:cNvSpPr>
            <a:spLocks noGrp="1"/>
          </p:cNvSpPr>
          <p:nvPr>
            <p:ph idx="1"/>
          </p:nvPr>
        </p:nvSpPr>
        <p:spPr/>
        <p:txBody>
          <a:bodyPr>
            <a:normAutofit fontScale="92500" lnSpcReduction="10000"/>
          </a:bodyPr>
          <a:lstStyle/>
          <a:p>
            <a:r>
              <a:rPr lang="en-US" b="1" dirty="0"/>
              <a:t>Script:</a:t>
            </a:r>
          </a:p>
          <a:p>
            <a:r>
              <a:rPr lang="en-US" dirty="0">
                <a:hlinkClick r:id="rId2"/>
              </a:rPr>
              <a:t>https://github.com/antonia-had/UCRB_analysis/blob/master/Qgen/sample_parameters.sh</a:t>
            </a:r>
            <a:r>
              <a:rPr lang="en-US" dirty="0"/>
              <a:t> </a:t>
            </a:r>
          </a:p>
          <a:p>
            <a:endParaRPr lang="en-US" dirty="0"/>
          </a:p>
          <a:p>
            <a:r>
              <a:rPr lang="en-US" b="1" dirty="0"/>
              <a:t>Input files:</a:t>
            </a:r>
          </a:p>
          <a:p>
            <a:r>
              <a:rPr lang="en-US" dirty="0" err="1"/>
              <a:t>uncertain_params_original.txt</a:t>
            </a:r>
            <a:r>
              <a:rPr lang="en-US" dirty="0"/>
              <a:t> (contains ranges of each parameter)</a:t>
            </a:r>
          </a:p>
          <a:p>
            <a:endParaRPr lang="en-US" dirty="0"/>
          </a:p>
          <a:p>
            <a:r>
              <a:rPr lang="en-US" b="1" dirty="0"/>
              <a:t>Output files:</a:t>
            </a:r>
          </a:p>
          <a:p>
            <a:r>
              <a:rPr lang="en-US" dirty="0"/>
              <a:t>LHsamples_original_1000.txt (LHS of all parameters)</a:t>
            </a:r>
          </a:p>
          <a:p>
            <a:endParaRPr lang="en-US" dirty="0"/>
          </a:p>
          <a:p>
            <a:r>
              <a:rPr lang="en-US" b="1" dirty="0"/>
              <a:t>Other requirements: </a:t>
            </a:r>
            <a:r>
              <a:rPr lang="en-US" i="1" dirty="0"/>
              <a:t>MOEAFramework-2.4-Demo.jar</a:t>
            </a:r>
          </a:p>
        </p:txBody>
      </p:sp>
    </p:spTree>
    <p:extLst>
      <p:ext uri="{BB962C8B-B14F-4D97-AF65-F5344CB8AC3E}">
        <p14:creationId xmlns:p14="http://schemas.microsoft.com/office/powerpoint/2010/main" val="2387092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47690"/>
            <a:ext cx="7886700" cy="450413"/>
          </a:xfrm>
        </p:spPr>
        <p:txBody>
          <a:bodyPr>
            <a:normAutofit fontScale="90000"/>
          </a:bodyPr>
          <a:lstStyle/>
          <a:p>
            <a:r>
              <a:rPr lang="en-US" dirty="0"/>
              <a:t>Streamflow generation process</a:t>
            </a:r>
          </a:p>
        </p:txBody>
      </p:sp>
      <p:sp>
        <p:nvSpPr>
          <p:cNvPr id="3" name="Content Placeholder 2"/>
          <p:cNvSpPr>
            <a:spLocks noGrp="1"/>
          </p:cNvSpPr>
          <p:nvPr>
            <p:ph idx="1"/>
          </p:nvPr>
        </p:nvSpPr>
        <p:spPr>
          <a:xfrm>
            <a:off x="1372450" y="1191529"/>
            <a:ext cx="7772400" cy="2026524"/>
          </a:xfrm>
        </p:spPr>
        <p:txBody>
          <a:bodyPr>
            <a:normAutofit fontScale="92500" lnSpcReduction="20000"/>
          </a:bodyPr>
          <a:lstStyle/>
          <a:p>
            <a:pPr marL="514350" indent="-514350">
              <a:buFont typeface="+mj-lt"/>
              <a:buAutoNum type="romanLcPeriod"/>
            </a:pPr>
            <a:r>
              <a:rPr lang="en-US" dirty="0"/>
              <a:t>For last node in gage, re-compute monthly totals with shifts of </a:t>
            </a:r>
            <a:r>
              <a:rPr lang="en-US" i="1" dirty="0"/>
              <a:t>n </a:t>
            </a:r>
            <a:r>
              <a:rPr lang="en-US" dirty="0"/>
              <a:t>= 1-60 days.</a:t>
            </a:r>
          </a:p>
          <a:p>
            <a:pPr marL="514350" indent="-514350">
              <a:buFont typeface="+mj-lt"/>
              <a:buAutoNum type="romanLcPeriod"/>
            </a:pPr>
            <a:r>
              <a:rPr lang="en-US" dirty="0"/>
              <a:t>Apply same monthly CDF shifts from step </a:t>
            </a:r>
            <a:r>
              <a:rPr lang="en-US" dirty="0" err="1"/>
              <a:t>i</a:t>
            </a:r>
            <a:r>
              <a:rPr lang="en-US" dirty="0"/>
              <a:t> to CDF of monthly naturalized flows (used by the model).</a:t>
            </a:r>
          </a:p>
          <a:p>
            <a:pPr marL="514350" indent="-514350">
              <a:buFont typeface="+mj-lt"/>
              <a:buAutoNum type="romanLcPeriod"/>
            </a:pPr>
            <a:r>
              <a:rPr lang="en-US" dirty="0"/>
              <a:t>For 1909-1951, apply same CDF shifts of nearest neighbor from 1952-2013.</a:t>
            </a:r>
          </a:p>
        </p:txBody>
      </p:sp>
      <p:sp>
        <p:nvSpPr>
          <p:cNvPr id="4" name="Right Brace 3"/>
          <p:cNvSpPr/>
          <p:nvPr/>
        </p:nvSpPr>
        <p:spPr>
          <a:xfrm flipH="1">
            <a:off x="1181798" y="1209205"/>
            <a:ext cx="237146" cy="174175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 name="TextBox 4"/>
          <p:cNvSpPr txBox="1"/>
          <p:nvPr/>
        </p:nvSpPr>
        <p:spPr>
          <a:xfrm rot="16200000">
            <a:off x="-116320" y="1664582"/>
            <a:ext cx="1741751" cy="830997"/>
          </a:xfrm>
          <a:prstGeom prst="rect">
            <a:avLst/>
          </a:prstGeom>
          <a:noFill/>
        </p:spPr>
        <p:txBody>
          <a:bodyPr wrap="square" rtlCol="0">
            <a:spAutoFit/>
          </a:bodyPr>
          <a:lstStyle/>
          <a:p>
            <a:pPr algn="ctr"/>
            <a:r>
              <a:rPr lang="en-US" sz="1600" dirty="0"/>
              <a:t>Step 2: </a:t>
            </a:r>
            <a:r>
              <a:rPr lang="en-US" sz="1600" dirty="0" err="1"/>
              <a:t>timeShiftModel.py</a:t>
            </a:r>
            <a:r>
              <a:rPr lang="en-US" sz="1600" dirty="0"/>
              <a:t> (preprocessing)</a:t>
            </a:r>
          </a:p>
        </p:txBody>
      </p:sp>
      <p:sp>
        <p:nvSpPr>
          <p:cNvPr id="6" name="Right Brace 5"/>
          <p:cNvSpPr/>
          <p:nvPr/>
        </p:nvSpPr>
        <p:spPr>
          <a:xfrm flipH="1">
            <a:off x="1190516" y="3219702"/>
            <a:ext cx="237146" cy="293582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 name="TextBox 6"/>
          <p:cNvSpPr txBox="1"/>
          <p:nvPr/>
        </p:nvSpPr>
        <p:spPr>
          <a:xfrm rot="16200000">
            <a:off x="-906506" y="4350881"/>
            <a:ext cx="3322121" cy="830997"/>
          </a:xfrm>
          <a:prstGeom prst="rect">
            <a:avLst/>
          </a:prstGeom>
          <a:noFill/>
        </p:spPr>
        <p:txBody>
          <a:bodyPr wrap="square" rtlCol="0">
            <a:spAutoFit/>
          </a:bodyPr>
          <a:lstStyle/>
          <a:p>
            <a:pPr algn="ctr"/>
            <a:r>
              <a:rPr lang="en-US" sz="1600" dirty="0"/>
              <a:t>Step 5: </a:t>
            </a:r>
            <a:r>
              <a:rPr lang="en-US" sz="1600" dirty="0" err="1"/>
              <a:t>generateQs_spatialDisaggregation.py</a:t>
            </a:r>
            <a:r>
              <a:rPr lang="en-US" sz="1600" dirty="0"/>
              <a:t> (actual generation)</a:t>
            </a:r>
          </a:p>
        </p:txBody>
      </p:sp>
      <p:sp>
        <p:nvSpPr>
          <p:cNvPr id="8" name="Rectangle 7">
            <a:extLst>
              <a:ext uri="{FF2B5EF4-FFF2-40B4-BE49-F238E27FC236}">
                <a16:creationId xmlns:a16="http://schemas.microsoft.com/office/drawing/2014/main" id="{56221C44-6171-A243-B2C1-D9F5AC017442}"/>
              </a:ext>
            </a:extLst>
          </p:cNvPr>
          <p:cNvSpPr/>
          <p:nvPr/>
        </p:nvSpPr>
        <p:spPr>
          <a:xfrm>
            <a:off x="1372450" y="3105319"/>
            <a:ext cx="7771550" cy="3139321"/>
          </a:xfrm>
          <a:prstGeom prst="rect">
            <a:avLst/>
          </a:prstGeom>
        </p:spPr>
        <p:txBody>
          <a:bodyPr wrap="square">
            <a:spAutoFit/>
          </a:bodyPr>
          <a:lstStyle/>
          <a:p>
            <a:pPr marL="385763" indent="-385763">
              <a:buFont typeface="+mj-lt"/>
              <a:buAutoNum type="romanLcPeriod"/>
            </a:pPr>
            <a:r>
              <a:rPr lang="en-US" sz="2200" dirty="0"/>
              <a:t>When generating synthetic flows, a random historical year is chosen to downscale the annual flow at the last node (208) to monthly flows. Use the monthly fractions of the selected historical year with the time shift computed in 1-3 above to temporally downscale the flow at the last node in the synthetic year.</a:t>
            </a:r>
          </a:p>
          <a:p>
            <a:pPr marL="385763" indent="-385763">
              <a:buFont typeface="+mj-lt"/>
              <a:buAutoNum type="romanLcPeriod"/>
            </a:pPr>
            <a:r>
              <a:rPr lang="en-US" sz="2200" dirty="0"/>
              <a:t>Determine the monthly flows at all upstream nodes </a:t>
            </a:r>
            <a:r>
              <a:rPr lang="en-US" sz="2200" i="1" dirty="0"/>
              <a:t>k</a:t>
            </a:r>
            <a:r>
              <a:rPr lang="en-US" sz="2200" dirty="0"/>
              <a:t> by using the same ratio </a:t>
            </a:r>
            <a:r>
              <a:rPr lang="en-US" sz="2200" dirty="0" err="1"/>
              <a:t>Q</a:t>
            </a:r>
            <a:r>
              <a:rPr lang="en-US" sz="2200" baseline="-25000" dirty="0" err="1"/>
              <a:t>i,k</a:t>
            </a:r>
            <a:r>
              <a:rPr lang="en-US" sz="2200" dirty="0"/>
              <a:t>/Q</a:t>
            </a:r>
            <a:r>
              <a:rPr lang="en-US" sz="2200" baseline="-25000" dirty="0"/>
              <a:t>i,208</a:t>
            </a:r>
            <a:r>
              <a:rPr lang="en-US" sz="2200" dirty="0"/>
              <a:t> for month </a:t>
            </a:r>
            <a:r>
              <a:rPr lang="en-US" sz="2200" i="1" dirty="0" err="1"/>
              <a:t>i</a:t>
            </a:r>
            <a:r>
              <a:rPr lang="en-US" sz="2200" dirty="0"/>
              <a:t> from the historical year chosen for downscaling in step </a:t>
            </a:r>
            <a:r>
              <a:rPr lang="en-US" sz="2200" dirty="0" err="1"/>
              <a:t>i</a:t>
            </a:r>
            <a:r>
              <a:rPr lang="en-US" sz="2200" dirty="0"/>
              <a:t>.</a:t>
            </a:r>
          </a:p>
        </p:txBody>
      </p:sp>
    </p:spTree>
    <p:extLst>
      <p:ext uri="{BB962C8B-B14F-4D97-AF65-F5344CB8AC3E}">
        <p14:creationId xmlns:p14="http://schemas.microsoft.com/office/powerpoint/2010/main" val="3543626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8AC34-F063-8C4F-8F15-73472E5DEAF1}"/>
              </a:ext>
            </a:extLst>
          </p:cNvPr>
          <p:cNvSpPr>
            <a:spLocks noGrp="1"/>
          </p:cNvSpPr>
          <p:nvPr>
            <p:ph type="title"/>
          </p:nvPr>
        </p:nvSpPr>
        <p:spPr/>
        <p:txBody>
          <a:bodyPr>
            <a:normAutofit fontScale="90000"/>
          </a:bodyPr>
          <a:lstStyle/>
          <a:p>
            <a:r>
              <a:rPr lang="en-US" dirty="0"/>
              <a:t>2. Recompute monthly totals with snowmelt shift</a:t>
            </a:r>
          </a:p>
        </p:txBody>
      </p:sp>
      <p:sp>
        <p:nvSpPr>
          <p:cNvPr id="4" name="Content Placeholder 2">
            <a:extLst>
              <a:ext uri="{FF2B5EF4-FFF2-40B4-BE49-F238E27FC236}">
                <a16:creationId xmlns:a16="http://schemas.microsoft.com/office/drawing/2014/main" id="{01D6AC94-2E2D-1C49-9D7F-0EA29D51B9C5}"/>
              </a:ext>
            </a:extLst>
          </p:cNvPr>
          <p:cNvSpPr>
            <a:spLocks noGrp="1"/>
          </p:cNvSpPr>
          <p:nvPr>
            <p:ph idx="1"/>
          </p:nvPr>
        </p:nvSpPr>
        <p:spPr>
          <a:xfrm>
            <a:off x="457200" y="1353065"/>
            <a:ext cx="8229600" cy="4151870"/>
          </a:xfrm>
        </p:spPr>
        <p:txBody>
          <a:bodyPr>
            <a:normAutofit fontScale="92500"/>
          </a:bodyPr>
          <a:lstStyle/>
          <a:p>
            <a:r>
              <a:rPr lang="en-US" b="1" dirty="0"/>
              <a:t>Script: </a:t>
            </a:r>
          </a:p>
          <a:p>
            <a:r>
              <a:rPr lang="en-US" dirty="0">
                <a:hlinkClick r:id="rId2"/>
              </a:rPr>
              <a:t>https://github.com/antonia-had/UCRB_analysis/blob/master/Qgen/timeShiftModel.py</a:t>
            </a:r>
            <a:r>
              <a:rPr lang="en-US" dirty="0"/>
              <a:t> </a:t>
            </a:r>
          </a:p>
          <a:p>
            <a:r>
              <a:rPr lang="en-US" b="1" dirty="0"/>
              <a:t>Input files:</a:t>
            </a:r>
          </a:p>
          <a:p>
            <a:r>
              <a:rPr lang="en-US" dirty="0"/>
              <a:t>cm2015x.xbm (</a:t>
            </a:r>
            <a:r>
              <a:rPr lang="en-US" dirty="0" err="1"/>
              <a:t>StateMod</a:t>
            </a:r>
            <a:r>
              <a:rPr lang="en-US" dirty="0"/>
              <a:t> input file containing naturalized </a:t>
            </a:r>
            <a:r>
              <a:rPr lang="en-US" dirty="0" err="1"/>
              <a:t>streamflows</a:t>
            </a:r>
            <a:r>
              <a:rPr lang="en-US" dirty="0"/>
              <a:t> for baseline dataset)</a:t>
            </a:r>
          </a:p>
          <a:p>
            <a:r>
              <a:rPr lang="en-US" dirty="0" err="1"/>
              <a:t>CO_River_UT_State_line.csv</a:t>
            </a:r>
            <a:r>
              <a:rPr lang="en-US" dirty="0"/>
              <a:t> (Daily gaged streamflow at last node)</a:t>
            </a:r>
          </a:p>
          <a:p>
            <a:endParaRPr lang="en-US" dirty="0"/>
          </a:p>
          <a:p>
            <a:r>
              <a:rPr lang="en-US" b="1" dirty="0"/>
              <a:t>Outputs: </a:t>
            </a:r>
          </a:p>
          <a:p>
            <a:r>
              <a:rPr lang="en-US" dirty="0" err="1"/>
              <a:t>LastNodeFractions.npy</a:t>
            </a:r>
            <a:r>
              <a:rPr lang="en-US" dirty="0"/>
              <a:t> </a:t>
            </a:r>
          </a:p>
          <a:p>
            <a:endParaRPr lang="en-US" dirty="0"/>
          </a:p>
        </p:txBody>
      </p:sp>
    </p:spTree>
    <p:extLst>
      <p:ext uri="{BB962C8B-B14F-4D97-AF65-F5344CB8AC3E}">
        <p14:creationId xmlns:p14="http://schemas.microsoft.com/office/powerpoint/2010/main" val="3986726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C8C2-19C3-8B4B-A35D-1D834BABC9DC}"/>
              </a:ext>
            </a:extLst>
          </p:cNvPr>
          <p:cNvSpPr>
            <a:spLocks noGrp="1"/>
          </p:cNvSpPr>
          <p:nvPr>
            <p:ph type="title"/>
          </p:nvPr>
        </p:nvSpPr>
        <p:spPr/>
        <p:txBody>
          <a:bodyPr>
            <a:normAutofit fontScale="90000"/>
          </a:bodyPr>
          <a:lstStyle/>
          <a:p>
            <a:r>
              <a:rPr lang="en-US" dirty="0"/>
              <a:t>3. Extract monthly and annual flows from </a:t>
            </a:r>
            <a:r>
              <a:rPr lang="en-US" dirty="0" err="1"/>
              <a:t>StateMod</a:t>
            </a:r>
            <a:r>
              <a:rPr lang="en-US" dirty="0"/>
              <a:t> baseline data set</a:t>
            </a:r>
          </a:p>
        </p:txBody>
      </p:sp>
      <p:sp>
        <p:nvSpPr>
          <p:cNvPr id="3" name="Content Placeholder 2">
            <a:extLst>
              <a:ext uri="{FF2B5EF4-FFF2-40B4-BE49-F238E27FC236}">
                <a16:creationId xmlns:a16="http://schemas.microsoft.com/office/drawing/2014/main" id="{E9B265A1-256D-8842-8E08-281A43EA1D2D}"/>
              </a:ext>
            </a:extLst>
          </p:cNvPr>
          <p:cNvSpPr>
            <a:spLocks noGrp="1"/>
          </p:cNvSpPr>
          <p:nvPr>
            <p:ph idx="1"/>
          </p:nvPr>
        </p:nvSpPr>
        <p:spPr/>
        <p:txBody>
          <a:bodyPr>
            <a:normAutofit fontScale="92500" lnSpcReduction="10000"/>
          </a:bodyPr>
          <a:lstStyle/>
          <a:p>
            <a:r>
              <a:rPr lang="en-US" b="1" dirty="0"/>
              <a:t>Script: </a:t>
            </a:r>
          </a:p>
          <a:p>
            <a:r>
              <a:rPr lang="en-US" dirty="0">
                <a:hlinkClick r:id="rId2"/>
              </a:rPr>
              <a:t>https://github.com/antonia-had/UCRB_analysis/blob/master/Qgen/reformatQdata.py</a:t>
            </a:r>
            <a:r>
              <a:rPr lang="en-US" dirty="0"/>
              <a:t> </a:t>
            </a:r>
          </a:p>
          <a:p>
            <a:endParaRPr lang="en-US" dirty="0"/>
          </a:p>
          <a:p>
            <a:r>
              <a:rPr lang="en-US" b="1" dirty="0"/>
              <a:t>Input files:</a:t>
            </a:r>
          </a:p>
          <a:p>
            <a:r>
              <a:rPr lang="en-US" dirty="0"/>
              <a:t>cm2015x.xbm (</a:t>
            </a:r>
            <a:r>
              <a:rPr lang="en-US" dirty="0" err="1"/>
              <a:t>StateMod</a:t>
            </a:r>
            <a:r>
              <a:rPr lang="en-US" dirty="0"/>
              <a:t> input file containing </a:t>
            </a:r>
            <a:r>
              <a:rPr lang="en-US" dirty="0" err="1"/>
              <a:t>streamflows</a:t>
            </a:r>
            <a:r>
              <a:rPr lang="en-US" dirty="0"/>
              <a:t> for baseline dataset)</a:t>
            </a:r>
          </a:p>
          <a:p>
            <a:endParaRPr lang="en-US" dirty="0"/>
          </a:p>
          <a:p>
            <a:r>
              <a:rPr lang="en-US" b="1" dirty="0"/>
              <a:t>Outputs: </a:t>
            </a:r>
          </a:p>
          <a:p>
            <a:r>
              <a:rPr lang="en-US" dirty="0" err="1"/>
              <a:t>AnnualQ.csv</a:t>
            </a:r>
            <a:r>
              <a:rPr lang="en-US" dirty="0"/>
              <a:t> (contains annual flows for 208 sites for 105 years)</a:t>
            </a:r>
          </a:p>
          <a:p>
            <a:r>
              <a:rPr lang="en-US" dirty="0" err="1"/>
              <a:t>MonthlyQ.csv</a:t>
            </a:r>
            <a:r>
              <a:rPr lang="en-US" dirty="0"/>
              <a:t> (contains monthly flows for 208 sites for 105 years)</a:t>
            </a:r>
          </a:p>
          <a:p>
            <a:endParaRPr lang="en-US" dirty="0"/>
          </a:p>
          <a:p>
            <a:endParaRPr lang="en-US" dirty="0"/>
          </a:p>
        </p:txBody>
      </p:sp>
    </p:spTree>
    <p:extLst>
      <p:ext uri="{BB962C8B-B14F-4D97-AF65-F5344CB8AC3E}">
        <p14:creationId xmlns:p14="http://schemas.microsoft.com/office/powerpoint/2010/main" val="475605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formulation</a:t>
            </a:r>
          </a:p>
        </p:txBody>
      </p:sp>
      <p:pic>
        <p:nvPicPr>
          <p:cNvPr id="5" name="Picture 4"/>
          <p:cNvPicPr>
            <a:picLocks noChangeAspect="1"/>
          </p:cNvPicPr>
          <p:nvPr/>
        </p:nvPicPr>
        <p:blipFill>
          <a:blip r:embed="rId2"/>
          <a:stretch>
            <a:fillRect/>
          </a:stretch>
        </p:blipFill>
        <p:spPr>
          <a:xfrm>
            <a:off x="2133600" y="3340301"/>
            <a:ext cx="3505200" cy="2919715"/>
          </a:xfrm>
          <a:prstGeom prst="rect">
            <a:avLst/>
          </a:prstGeom>
        </p:spPr>
      </p:pic>
      <p:grpSp>
        <p:nvGrpSpPr>
          <p:cNvPr id="10" name="Group 9"/>
          <p:cNvGrpSpPr/>
          <p:nvPr/>
        </p:nvGrpSpPr>
        <p:grpSpPr>
          <a:xfrm>
            <a:off x="-2136" y="1087452"/>
            <a:ext cx="8256448" cy="2110212"/>
            <a:chOff x="-76200" y="1143000"/>
            <a:chExt cx="8256448" cy="2110212"/>
          </a:xfrm>
        </p:grpSpPr>
        <p:pic>
          <p:nvPicPr>
            <p:cNvPr id="4" name="Content Placeholder 5"/>
            <p:cNvPicPr>
              <a:picLocks noChangeAspect="1"/>
            </p:cNvPicPr>
            <p:nvPr/>
          </p:nvPicPr>
          <p:blipFill rotWithShape="1">
            <a:blip r:embed="rId3"/>
            <a:srcRect b="26690"/>
            <a:stretch/>
          </p:blipFill>
          <p:spPr>
            <a:xfrm>
              <a:off x="-76200" y="1143000"/>
              <a:ext cx="8256448" cy="2023124"/>
            </a:xfrm>
            <a:prstGeom prst="rect">
              <a:avLst/>
            </a:prstGeom>
          </p:spPr>
        </p:pic>
        <p:sp>
          <p:nvSpPr>
            <p:cNvPr id="7" name="Rectangle 6"/>
            <p:cNvSpPr/>
            <p:nvPr/>
          </p:nvSpPr>
          <p:spPr>
            <a:xfrm>
              <a:off x="0" y="2971800"/>
              <a:ext cx="1828800" cy="281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rotWithShape="1">
          <a:blip r:embed="rId4"/>
          <a:srcRect l="2350" r="1"/>
          <a:stretch/>
        </p:blipFill>
        <p:spPr>
          <a:xfrm>
            <a:off x="5867400" y="2590800"/>
            <a:ext cx="3165875" cy="3669216"/>
          </a:xfrm>
          <a:prstGeom prst="rect">
            <a:avLst/>
          </a:prstGeom>
        </p:spPr>
      </p:pic>
    </p:spTree>
    <p:extLst>
      <p:ext uri="{BB962C8B-B14F-4D97-AF65-F5344CB8AC3E}">
        <p14:creationId xmlns:p14="http://schemas.microsoft.com/office/powerpoint/2010/main" val="241742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C8C2-19C3-8B4B-A35D-1D834BABC9DC}"/>
              </a:ext>
            </a:extLst>
          </p:cNvPr>
          <p:cNvSpPr>
            <a:spLocks noGrp="1"/>
          </p:cNvSpPr>
          <p:nvPr>
            <p:ph type="title"/>
          </p:nvPr>
        </p:nvSpPr>
        <p:spPr/>
        <p:txBody>
          <a:bodyPr>
            <a:normAutofit fontScale="90000"/>
          </a:bodyPr>
          <a:lstStyle/>
          <a:p>
            <a:r>
              <a:rPr lang="en-US" dirty="0"/>
              <a:t>4. Extract monthly and annual irrigation demands from </a:t>
            </a:r>
            <a:r>
              <a:rPr lang="en-US" dirty="0" err="1"/>
              <a:t>StateMod</a:t>
            </a:r>
            <a:r>
              <a:rPr lang="en-US" dirty="0"/>
              <a:t> baseline data set</a:t>
            </a:r>
          </a:p>
        </p:txBody>
      </p:sp>
      <p:sp>
        <p:nvSpPr>
          <p:cNvPr id="3" name="Content Placeholder 2">
            <a:extLst>
              <a:ext uri="{FF2B5EF4-FFF2-40B4-BE49-F238E27FC236}">
                <a16:creationId xmlns:a16="http://schemas.microsoft.com/office/drawing/2014/main" id="{E9B265A1-256D-8842-8E08-281A43EA1D2D}"/>
              </a:ext>
            </a:extLst>
          </p:cNvPr>
          <p:cNvSpPr>
            <a:spLocks noGrp="1"/>
          </p:cNvSpPr>
          <p:nvPr>
            <p:ph idx="1"/>
          </p:nvPr>
        </p:nvSpPr>
        <p:spPr/>
        <p:txBody>
          <a:bodyPr>
            <a:normAutofit fontScale="92500" lnSpcReduction="20000"/>
          </a:bodyPr>
          <a:lstStyle/>
          <a:p>
            <a:r>
              <a:rPr lang="en-US" b="1" dirty="0"/>
              <a:t>Script:</a:t>
            </a:r>
          </a:p>
          <a:p>
            <a:r>
              <a:rPr lang="en-US" dirty="0">
                <a:hlinkClick r:id="rId2"/>
              </a:rPr>
              <a:t>https://github.com/antonia-had/UCRB_analysis/blob/master/Qgen/reformatIWRdata.py</a:t>
            </a:r>
            <a:r>
              <a:rPr lang="en-US" dirty="0"/>
              <a:t> </a:t>
            </a:r>
          </a:p>
          <a:p>
            <a:endParaRPr lang="en-US" dirty="0"/>
          </a:p>
          <a:p>
            <a:r>
              <a:rPr lang="en-US" b="1" dirty="0"/>
              <a:t>Input files:</a:t>
            </a:r>
          </a:p>
          <a:p>
            <a:r>
              <a:rPr lang="en-US" dirty="0"/>
              <a:t>cm2015B.iwr (</a:t>
            </a:r>
            <a:r>
              <a:rPr lang="en-US" dirty="0" err="1"/>
              <a:t>StateMod</a:t>
            </a:r>
            <a:r>
              <a:rPr lang="en-US" dirty="0"/>
              <a:t> input file containing irrigation demands for baseline dataset)</a:t>
            </a:r>
          </a:p>
          <a:p>
            <a:endParaRPr lang="en-US" dirty="0"/>
          </a:p>
          <a:p>
            <a:r>
              <a:rPr lang="en-US" b="1" dirty="0"/>
              <a:t>Outputs: </a:t>
            </a:r>
          </a:p>
          <a:p>
            <a:r>
              <a:rPr lang="en-US" dirty="0" err="1"/>
              <a:t>AnnualIWR.csv</a:t>
            </a:r>
            <a:r>
              <a:rPr lang="en-US" dirty="0"/>
              <a:t> (contains annual demands for 208 sites for 105 years)</a:t>
            </a:r>
          </a:p>
          <a:p>
            <a:r>
              <a:rPr lang="en-US" dirty="0" err="1"/>
              <a:t>MonthlyIWR.csv</a:t>
            </a:r>
            <a:r>
              <a:rPr lang="en-US" dirty="0"/>
              <a:t> (contains monthly demands for 208 sites for 105 years)</a:t>
            </a:r>
          </a:p>
          <a:p>
            <a:endParaRPr lang="en-US" dirty="0"/>
          </a:p>
          <a:p>
            <a:endParaRPr lang="en-US" dirty="0"/>
          </a:p>
        </p:txBody>
      </p:sp>
    </p:spTree>
    <p:extLst>
      <p:ext uri="{BB962C8B-B14F-4D97-AF65-F5344CB8AC3E}">
        <p14:creationId xmlns:p14="http://schemas.microsoft.com/office/powerpoint/2010/main" val="927006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41C0-AEC7-AC47-86A3-2CF413A770C1}"/>
              </a:ext>
            </a:extLst>
          </p:cNvPr>
          <p:cNvSpPr>
            <a:spLocks noGrp="1"/>
          </p:cNvSpPr>
          <p:nvPr>
            <p:ph type="title"/>
          </p:nvPr>
        </p:nvSpPr>
        <p:spPr>
          <a:xfrm>
            <a:off x="457200" y="274637"/>
            <a:ext cx="8229600" cy="1178381"/>
          </a:xfrm>
        </p:spPr>
        <p:txBody>
          <a:bodyPr>
            <a:normAutofit/>
          </a:bodyPr>
          <a:lstStyle/>
          <a:p>
            <a:r>
              <a:rPr lang="en-US" dirty="0"/>
              <a:t>5. Fit Hidden Markov Model on historic annual flows and generate new ones</a:t>
            </a:r>
          </a:p>
        </p:txBody>
      </p:sp>
      <p:sp>
        <p:nvSpPr>
          <p:cNvPr id="3" name="Content Placeholder 2">
            <a:extLst>
              <a:ext uri="{FF2B5EF4-FFF2-40B4-BE49-F238E27FC236}">
                <a16:creationId xmlns:a16="http://schemas.microsoft.com/office/drawing/2014/main" id="{3B7D6630-A595-B344-9A42-63DCF4887485}"/>
              </a:ext>
            </a:extLst>
          </p:cNvPr>
          <p:cNvSpPr>
            <a:spLocks noGrp="1"/>
          </p:cNvSpPr>
          <p:nvPr>
            <p:ph idx="1"/>
          </p:nvPr>
        </p:nvSpPr>
        <p:spPr/>
        <p:txBody>
          <a:bodyPr>
            <a:normAutofit fontScale="77500" lnSpcReduction="20000"/>
          </a:bodyPr>
          <a:lstStyle/>
          <a:p>
            <a:r>
              <a:rPr lang="en-US" b="1" dirty="0"/>
              <a:t>Script:</a:t>
            </a:r>
          </a:p>
          <a:p>
            <a:r>
              <a:rPr lang="en-US" dirty="0">
                <a:hlinkClick r:id="rId2"/>
              </a:rPr>
              <a:t>https://github.com/antonia-had/UCRB_analysis/blob/master/Qgen/generateQs_spatialDisaggregation.py</a:t>
            </a:r>
            <a:r>
              <a:rPr lang="en-US" dirty="0"/>
              <a:t> </a:t>
            </a:r>
          </a:p>
          <a:p>
            <a:endParaRPr lang="en-US" dirty="0"/>
          </a:p>
          <a:p>
            <a:r>
              <a:rPr lang="en-US" b="1" dirty="0"/>
              <a:t>Input files: </a:t>
            </a:r>
          </a:p>
          <a:p>
            <a:r>
              <a:rPr lang="en-US" dirty="0" err="1"/>
              <a:t>AnnualQ.csv</a:t>
            </a:r>
            <a:r>
              <a:rPr lang="en-US" dirty="0"/>
              <a:t> (contains annual flows for 208 sites for 105 years)</a:t>
            </a:r>
          </a:p>
          <a:p>
            <a:r>
              <a:rPr lang="en-US" dirty="0" err="1"/>
              <a:t>MonthlyQ.csv</a:t>
            </a:r>
            <a:r>
              <a:rPr lang="en-US" dirty="0"/>
              <a:t> (contains monthly flows for 208 sites for 105 years)</a:t>
            </a:r>
          </a:p>
          <a:p>
            <a:r>
              <a:rPr lang="en-US" dirty="0"/>
              <a:t>LHsamples_original_1000.txt</a:t>
            </a:r>
          </a:p>
          <a:p>
            <a:r>
              <a:rPr lang="en-US" dirty="0"/>
              <a:t>cm2015x.xbm (</a:t>
            </a:r>
            <a:r>
              <a:rPr lang="en-US" dirty="0" err="1"/>
              <a:t>StateMod</a:t>
            </a:r>
            <a:r>
              <a:rPr lang="en-US" dirty="0"/>
              <a:t> input file containing </a:t>
            </a:r>
            <a:r>
              <a:rPr lang="en-US" dirty="0" err="1"/>
              <a:t>streamflows</a:t>
            </a:r>
            <a:r>
              <a:rPr lang="en-US" dirty="0"/>
              <a:t> for baseline dataset)</a:t>
            </a:r>
          </a:p>
          <a:p>
            <a:r>
              <a:rPr lang="en-US" dirty="0" err="1">
                <a:solidFill>
                  <a:schemeClr val="tx1"/>
                </a:solidFill>
              </a:rPr>
              <a:t>LastNodeFractions.npy</a:t>
            </a:r>
            <a:endParaRPr lang="en-US" dirty="0">
              <a:solidFill>
                <a:schemeClr val="tx1"/>
              </a:solidFill>
            </a:endParaRPr>
          </a:p>
          <a:p>
            <a:endParaRPr lang="en-US" dirty="0"/>
          </a:p>
          <a:p>
            <a:r>
              <a:rPr lang="en-US" b="1" dirty="0"/>
              <a:t>Outputs:</a:t>
            </a:r>
          </a:p>
          <a:p>
            <a:r>
              <a:rPr lang="en-US" dirty="0"/>
              <a:t>All HMM parameters for all sites (in .txt files)</a:t>
            </a:r>
          </a:p>
          <a:p>
            <a:r>
              <a:rPr lang="en-US" dirty="0"/>
              <a:t>New .</a:t>
            </a:r>
            <a:r>
              <a:rPr lang="en-US" dirty="0" err="1"/>
              <a:t>xbm</a:t>
            </a:r>
            <a:r>
              <a:rPr lang="en-US" dirty="0"/>
              <a:t> and .</a:t>
            </a:r>
            <a:r>
              <a:rPr lang="en-US" dirty="0" err="1"/>
              <a:t>iwr</a:t>
            </a:r>
            <a:r>
              <a:rPr lang="en-US" dirty="0"/>
              <a:t> files</a:t>
            </a:r>
          </a:p>
          <a:p>
            <a:endParaRPr lang="en-US" b="1" dirty="0"/>
          </a:p>
        </p:txBody>
      </p:sp>
    </p:spTree>
    <p:extLst>
      <p:ext uri="{BB962C8B-B14F-4D97-AF65-F5344CB8AC3E}">
        <p14:creationId xmlns:p14="http://schemas.microsoft.com/office/powerpoint/2010/main" val="1832969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41C0-AEC7-AC47-86A3-2CF413A770C1}"/>
              </a:ext>
            </a:extLst>
          </p:cNvPr>
          <p:cNvSpPr>
            <a:spLocks noGrp="1"/>
          </p:cNvSpPr>
          <p:nvPr>
            <p:ph type="title"/>
          </p:nvPr>
        </p:nvSpPr>
        <p:spPr>
          <a:xfrm>
            <a:off x="457200" y="274637"/>
            <a:ext cx="8229600" cy="1178381"/>
          </a:xfrm>
        </p:spPr>
        <p:txBody>
          <a:bodyPr>
            <a:normAutofit/>
          </a:bodyPr>
          <a:lstStyle/>
          <a:p>
            <a:r>
              <a:rPr lang="en-US" dirty="0"/>
              <a:t>Optional: Fit Hidden Markov Model on historic annual flows (to test the model etc.)</a:t>
            </a:r>
          </a:p>
        </p:txBody>
      </p:sp>
      <p:sp>
        <p:nvSpPr>
          <p:cNvPr id="3" name="Content Placeholder 2">
            <a:extLst>
              <a:ext uri="{FF2B5EF4-FFF2-40B4-BE49-F238E27FC236}">
                <a16:creationId xmlns:a16="http://schemas.microsoft.com/office/drawing/2014/main" id="{3B7D6630-A595-B344-9A42-63DCF4887485}"/>
              </a:ext>
            </a:extLst>
          </p:cNvPr>
          <p:cNvSpPr>
            <a:spLocks noGrp="1"/>
          </p:cNvSpPr>
          <p:nvPr>
            <p:ph idx="1"/>
          </p:nvPr>
        </p:nvSpPr>
        <p:spPr/>
        <p:txBody>
          <a:bodyPr/>
          <a:lstStyle/>
          <a:p>
            <a:r>
              <a:rPr lang="en-US" b="1" dirty="0"/>
              <a:t>Script:</a:t>
            </a:r>
          </a:p>
          <a:p>
            <a:r>
              <a:rPr lang="en-US" dirty="0">
                <a:hlinkClick r:id="rId2"/>
              </a:rPr>
              <a:t>https://github.com/</a:t>
            </a:r>
            <a:r>
              <a:rPr lang="en-US" dirty="0" err="1">
                <a:hlinkClick r:id="rId2"/>
              </a:rPr>
              <a:t>antonia</a:t>
            </a:r>
            <a:r>
              <a:rPr lang="en-US" dirty="0">
                <a:hlinkClick r:id="rId2"/>
              </a:rPr>
              <a:t>-had/UCRB_analysis/blob/master/Qgen/fitHMM.py</a:t>
            </a:r>
            <a:r>
              <a:rPr lang="en-US" dirty="0"/>
              <a:t> </a:t>
            </a:r>
          </a:p>
          <a:p>
            <a:endParaRPr lang="en-US" dirty="0"/>
          </a:p>
          <a:p>
            <a:r>
              <a:rPr lang="en-US" b="1" dirty="0"/>
              <a:t>Input files:</a:t>
            </a:r>
          </a:p>
          <a:p>
            <a:r>
              <a:rPr lang="en-US" dirty="0" err="1"/>
              <a:t>AnnualQ.csv</a:t>
            </a:r>
            <a:r>
              <a:rPr lang="en-US" dirty="0"/>
              <a:t> (contains annual flows for 208 sites for 105 years)</a:t>
            </a:r>
          </a:p>
          <a:p>
            <a:endParaRPr lang="en-US" dirty="0"/>
          </a:p>
          <a:p>
            <a:r>
              <a:rPr lang="en-US" b="1" dirty="0"/>
              <a:t>Outputs:</a:t>
            </a:r>
          </a:p>
          <a:p>
            <a:r>
              <a:rPr lang="en-US" dirty="0" err="1"/>
              <a:t>MixedGaussianFit.png</a:t>
            </a:r>
            <a:r>
              <a:rPr lang="en-US" dirty="0"/>
              <a:t>, </a:t>
            </a:r>
            <a:r>
              <a:rPr lang="en-US" dirty="0" err="1"/>
              <a:t>StateTseries_Log.png</a:t>
            </a:r>
            <a:endParaRPr lang="en-US" dirty="0"/>
          </a:p>
        </p:txBody>
      </p:sp>
    </p:spTree>
    <p:extLst>
      <p:ext uri="{BB962C8B-B14F-4D97-AF65-F5344CB8AC3E}">
        <p14:creationId xmlns:p14="http://schemas.microsoft.com/office/powerpoint/2010/main" val="1250580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6B0A-58C3-0840-841A-BF82AB73DAC4}"/>
              </a:ext>
            </a:extLst>
          </p:cNvPr>
          <p:cNvSpPr>
            <a:spLocks noGrp="1"/>
          </p:cNvSpPr>
          <p:nvPr>
            <p:ph type="title"/>
          </p:nvPr>
        </p:nvSpPr>
        <p:spPr/>
        <p:txBody>
          <a:bodyPr/>
          <a:lstStyle/>
          <a:p>
            <a:r>
              <a:rPr lang="en-US" dirty="0"/>
              <a:t>Model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58B073-79EE-CA40-BB28-1FBB10DCE4B7}"/>
                  </a:ext>
                </a:extLst>
              </p:cNvPr>
              <p:cNvSpPr>
                <a:spLocks noGrp="1"/>
              </p:cNvSpPr>
              <p:nvPr>
                <p:ph idx="1"/>
              </p:nvPr>
            </p:nvSpPr>
            <p:spPr>
              <a:xfrm>
                <a:off x="62391" y="2809357"/>
                <a:ext cx="8229600" cy="500021"/>
              </a:xfrm>
            </p:spPr>
            <p:txBody>
              <a:bodyPr>
                <a:normAutofit/>
              </a:bodyPr>
              <a:lstStyle/>
              <a:p>
                <a:r>
                  <a:rPr lang="en-US" sz="2000" dirty="0"/>
                  <a:t>For an observed sequence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𝑡</m:t>
                    </m:r>
                    <m:r>
                      <a:rPr lang="en-US" sz="2000" b="0" i="1" smtClean="0">
                        <a:latin typeface="Cambria Math" panose="02040503050406030204" pitchFamily="18" charset="0"/>
                      </a:rPr>
                      <m:t>=1,2,…,</m:t>
                    </m:r>
                    <m:r>
                      <a:rPr lang="en-US" sz="2000" b="0" i="1" smtClean="0">
                        <a:latin typeface="Cambria Math" panose="02040503050406030204" pitchFamily="18" charset="0"/>
                      </a:rPr>
                      <m:t>𝑇</m:t>
                    </m:r>
                  </m:oMath>
                </a14:m>
                <a:r>
                  <a:rPr lang="en-US" sz="2000" dirty="0"/>
                  <a:t>:</a:t>
                </a:r>
              </a:p>
            </p:txBody>
          </p:sp>
        </mc:Choice>
        <mc:Fallback xmlns="">
          <p:sp>
            <p:nvSpPr>
              <p:cNvPr id="3" name="Content Placeholder 2">
                <a:extLst>
                  <a:ext uri="{FF2B5EF4-FFF2-40B4-BE49-F238E27FC236}">
                    <a16:creationId xmlns:a16="http://schemas.microsoft.com/office/drawing/2014/main" id="{E858B073-79EE-CA40-BB28-1FBB10DCE4B7}"/>
                  </a:ext>
                </a:extLst>
              </p:cNvPr>
              <p:cNvSpPr>
                <a:spLocks noGrp="1" noRot="1" noChangeAspect="1" noMove="1" noResize="1" noEditPoints="1" noAdjustHandles="1" noChangeArrowheads="1" noChangeShapeType="1" noTextEdit="1"/>
              </p:cNvSpPr>
              <p:nvPr>
                <p:ph idx="1"/>
              </p:nvPr>
            </p:nvSpPr>
            <p:spPr>
              <a:xfrm>
                <a:off x="62391" y="2809357"/>
                <a:ext cx="8229600" cy="500021"/>
              </a:xfrm>
              <a:blipFill>
                <a:blip r:embed="rId2"/>
                <a:stretch>
                  <a:fillRect l="-616" t="-7500" b="-250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F8A5E602-1F2D-4541-B805-F40B268824EE}"/>
              </a:ext>
            </a:extLst>
          </p:cNvPr>
          <p:cNvGrpSpPr/>
          <p:nvPr/>
        </p:nvGrpSpPr>
        <p:grpSpPr>
          <a:xfrm>
            <a:off x="-2136" y="1087452"/>
            <a:ext cx="6991659" cy="1655748"/>
            <a:chOff x="-76200" y="1143000"/>
            <a:chExt cx="8256448" cy="2110212"/>
          </a:xfrm>
        </p:grpSpPr>
        <p:pic>
          <p:nvPicPr>
            <p:cNvPr id="5" name="Content Placeholder 5">
              <a:extLst>
                <a:ext uri="{FF2B5EF4-FFF2-40B4-BE49-F238E27FC236}">
                  <a16:creationId xmlns:a16="http://schemas.microsoft.com/office/drawing/2014/main" id="{F11533D7-C36F-D845-A079-FD939210F990}"/>
                </a:ext>
              </a:extLst>
            </p:cNvPr>
            <p:cNvPicPr>
              <a:picLocks noChangeAspect="1"/>
            </p:cNvPicPr>
            <p:nvPr/>
          </p:nvPicPr>
          <p:blipFill rotWithShape="1">
            <a:blip r:embed="rId3"/>
            <a:srcRect b="26690"/>
            <a:stretch/>
          </p:blipFill>
          <p:spPr>
            <a:xfrm>
              <a:off x="-76200" y="1143000"/>
              <a:ext cx="8256448" cy="2023124"/>
            </a:xfrm>
            <a:prstGeom prst="rect">
              <a:avLst/>
            </a:prstGeom>
          </p:spPr>
        </p:pic>
        <p:sp>
          <p:nvSpPr>
            <p:cNvPr id="6" name="Rectangle 5">
              <a:extLst>
                <a:ext uri="{FF2B5EF4-FFF2-40B4-BE49-F238E27FC236}">
                  <a16:creationId xmlns:a16="http://schemas.microsoft.com/office/drawing/2014/main" id="{E124D035-D9B2-5444-9C90-1DE42B572AC7}"/>
                </a:ext>
              </a:extLst>
            </p:cNvPr>
            <p:cNvSpPr/>
            <p:nvPr/>
          </p:nvSpPr>
          <p:spPr>
            <a:xfrm>
              <a:off x="0" y="2971800"/>
              <a:ext cx="1828800" cy="2814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F114B0CB-8758-6243-AF31-11ACA84A2F6B}"/>
              </a:ext>
            </a:extLst>
          </p:cNvPr>
          <p:cNvPicPr>
            <a:picLocks noChangeAspect="1"/>
          </p:cNvPicPr>
          <p:nvPr/>
        </p:nvPicPr>
        <p:blipFill>
          <a:blip r:embed="rId4"/>
          <a:stretch>
            <a:fillRect/>
          </a:stretch>
        </p:blipFill>
        <p:spPr>
          <a:xfrm>
            <a:off x="1612900" y="3260524"/>
            <a:ext cx="4449697" cy="1040809"/>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F2F7455-070C-B843-915C-1FDFA190F875}"/>
                  </a:ext>
                </a:extLst>
              </p:cNvPr>
              <p:cNvSpPr txBox="1">
                <a:spLocks/>
              </p:cNvSpPr>
              <p:nvPr/>
            </p:nvSpPr>
            <p:spPr>
              <a:xfrm>
                <a:off x="62391" y="4288807"/>
                <a:ext cx="8229600" cy="968549"/>
              </a:xfrm>
              <a:prstGeom prst="rect">
                <a:avLst/>
              </a:prstGeom>
            </p:spPr>
            <p:txBody>
              <a:bodyPr vert="horz" lIns="91440" tIns="45720" rIns="91440" bIns="45720" rtlCol="0">
                <a:normAutofit lnSpcReduction="10000"/>
              </a:bodyPr>
              <a:lstStyle>
                <a:lvl1pPr marL="144661" indent="-144661" algn="l" defTabSz="385763" rtl="0" eaLnBrk="1" latinLnBrk="0" hangingPunct="1">
                  <a:spcBef>
                    <a:spcPct val="20000"/>
                  </a:spcBef>
                  <a:buFont typeface="Arial" pitchFamily="34" charset="0"/>
                  <a:buNone/>
                  <a:defRPr sz="2400" kern="1200">
                    <a:solidFill>
                      <a:srgbClr val="080808"/>
                    </a:solidFill>
                    <a:latin typeface="+mj-lt"/>
                    <a:ea typeface="Calibri" panose="020F0502020204030204" pitchFamily="34" charset="0"/>
                    <a:cs typeface="Calibri" panose="020F0502020204030204" pitchFamily="34" charset="0"/>
                  </a:defRPr>
                </a:lvl1pPr>
                <a:lvl2pPr marL="313433" indent="-120551" algn="l" defTabSz="385763" rtl="0" eaLnBrk="1" latinLnBrk="0" hangingPunct="1">
                  <a:spcBef>
                    <a:spcPct val="20000"/>
                  </a:spcBef>
                  <a:buFont typeface="Arial" panose="020B0604020202020204" pitchFamily="34" charset="0"/>
                  <a:buChar char="•"/>
                  <a:defRPr sz="1013" kern="1200">
                    <a:solidFill>
                      <a:schemeClr val="tx1"/>
                    </a:solidFill>
                    <a:latin typeface="+mj-lt"/>
                    <a:ea typeface="CMU Bright" panose="02000603000000000000" pitchFamily="2" charset="0"/>
                    <a:cs typeface="CMU Bright" panose="02000603000000000000" pitchFamily="2" charset="0"/>
                  </a:defRPr>
                </a:lvl2pPr>
                <a:lvl3pPr marL="482204" indent="-96441" algn="l" defTabSz="385763" rtl="0" eaLnBrk="1" latinLnBrk="0" hangingPunct="1">
                  <a:spcBef>
                    <a:spcPct val="20000"/>
                  </a:spcBef>
                  <a:buFont typeface="Arial" pitchFamily="34" charset="0"/>
                  <a:buChar char="•"/>
                  <a:defRPr sz="844" kern="1200">
                    <a:solidFill>
                      <a:schemeClr val="tx1"/>
                    </a:solidFill>
                    <a:latin typeface="+mj-lt"/>
                    <a:ea typeface="CMU Bright" panose="02000603000000000000" pitchFamily="2" charset="0"/>
                    <a:cs typeface="CMU Bright" panose="02000603000000000000" pitchFamily="2" charset="0"/>
                  </a:defRPr>
                </a:lvl3pPr>
                <a:lvl4pPr marL="675085" indent="-96441" algn="l" defTabSz="385763" rtl="0" eaLnBrk="1" latinLnBrk="0" hangingPunct="1">
                  <a:spcBef>
                    <a:spcPct val="20000"/>
                  </a:spcBef>
                  <a:buFont typeface="Arial" pitchFamily="34" charset="0"/>
                  <a:buChar char="–"/>
                  <a:defRPr sz="844" kern="1200">
                    <a:solidFill>
                      <a:schemeClr val="tx1"/>
                    </a:solidFill>
                    <a:latin typeface="+mj-lt"/>
                    <a:ea typeface="CMU Bright" panose="02000603000000000000" pitchFamily="2" charset="0"/>
                    <a:cs typeface="CMU Bright" panose="02000603000000000000" pitchFamily="2" charset="0"/>
                  </a:defRPr>
                </a:lvl4pPr>
                <a:lvl5pPr marL="867966" indent="-96441" algn="l" defTabSz="385763" rtl="0" eaLnBrk="1" latinLnBrk="0" hangingPunct="1">
                  <a:spcBef>
                    <a:spcPct val="20000"/>
                  </a:spcBef>
                  <a:buFont typeface="Arial" pitchFamily="34" charset="0"/>
                  <a:buChar char="»"/>
                  <a:defRPr sz="844" kern="1200">
                    <a:solidFill>
                      <a:schemeClr val="tx1"/>
                    </a:solidFill>
                    <a:latin typeface="+mj-lt"/>
                    <a:ea typeface="CMU Bright" panose="02000603000000000000" pitchFamily="2" charset="0"/>
                    <a:cs typeface="CMU Bright" panose="02000603000000000000" pitchFamily="2" charset="0"/>
                  </a:defRPr>
                </a:lvl5pPr>
                <a:lvl6pPr marL="1060847"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729"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610"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91"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9pPr>
              </a:lstStyle>
              <a:p>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𝑆</m:t>
                        </m:r>
                      </m:e>
                      <m:sub>
                        <m:r>
                          <a:rPr lang="en-US" sz="2000" i="1">
                            <a:latin typeface="Cambria Math" panose="02040503050406030204" pitchFamily="18" charset="0"/>
                          </a:rPr>
                          <m:t>𝑡</m:t>
                        </m:r>
                      </m:sub>
                    </m:sSub>
                  </m:oMath>
                </a14:m>
                <a:r>
                  <a:rPr lang="en-US" sz="2000" dirty="0"/>
                  <a:t> is the ‘‘hidden’’ sequence that follows a simple first-order Markov process. </a:t>
                </a:r>
                <a14:m>
                  <m:oMath xmlns:m="http://schemas.openxmlformats.org/officeDocument/2006/math">
                    <m:r>
                      <a:rPr lang="en-US" sz="2000" b="0" i="0" smtClean="0">
                        <a:latin typeface="Cambria Math" panose="02040503050406030204" pitchFamily="18" charset="0"/>
                      </a:rPr>
                      <m:t> </m:t>
                    </m:r>
                    <m:sSub>
                      <m:sSubPr>
                        <m:ctrlPr>
                          <a:rPr lang="en-US" sz="2000" i="1" smtClean="0">
                            <a:latin typeface="Cambria Math" panose="02040503050406030204" pitchFamily="18" charset="0"/>
                          </a:rPr>
                        </m:ctrlPr>
                      </m:sSubPr>
                      <m:e>
                        <m:r>
                          <a:rPr lang="en-US" sz="2000" b="1" i="1">
                            <a:latin typeface="Cambria Math" panose="02040503050406030204" pitchFamily="18" charset="0"/>
                          </a:rPr>
                          <m:t>𝑺</m:t>
                        </m:r>
                      </m:e>
                      <m:sub>
                        <m:r>
                          <a:rPr lang="en-US" sz="2000" i="1">
                            <a:latin typeface="Cambria Math" panose="02040503050406030204" pitchFamily="18" charset="0"/>
                          </a:rPr>
                          <m:t>𝑡</m:t>
                        </m:r>
                      </m:sub>
                    </m:sSub>
                  </m:oMath>
                </a14:m>
                <a:r>
                  <a:rPr lang="en-US" sz="2000" dirty="0"/>
                  <a:t> denotes the sequence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b="0" i="1" smtClean="0">
                            <a:latin typeface="Cambria Math" panose="02040503050406030204" pitchFamily="18" charset="0"/>
                          </a:rPr>
                          <m:t>𝑇</m:t>
                        </m:r>
                      </m:sub>
                    </m:sSub>
                  </m:oMath>
                </a14:m>
                <a:r>
                  <a:rPr lang="en-US" sz="2000" dirty="0"/>
                  <a:t>. The transition probabilities are given by: </a:t>
                </a:r>
              </a:p>
            </p:txBody>
          </p:sp>
        </mc:Choice>
        <mc:Fallback xmlns="">
          <p:sp>
            <p:nvSpPr>
              <p:cNvPr id="8" name="Content Placeholder 2">
                <a:extLst>
                  <a:ext uri="{FF2B5EF4-FFF2-40B4-BE49-F238E27FC236}">
                    <a16:creationId xmlns:a16="http://schemas.microsoft.com/office/drawing/2014/main" id="{2F2F7455-070C-B843-915C-1FDFA190F875}"/>
                  </a:ext>
                </a:extLst>
              </p:cNvPr>
              <p:cNvSpPr txBox="1">
                <a:spLocks noRot="1" noChangeAspect="1" noMove="1" noResize="1" noEditPoints="1" noAdjustHandles="1" noChangeArrowheads="1" noChangeShapeType="1" noTextEdit="1"/>
              </p:cNvSpPr>
              <p:nvPr/>
            </p:nvSpPr>
            <p:spPr>
              <a:xfrm>
                <a:off x="62391" y="4288807"/>
                <a:ext cx="8229600" cy="968549"/>
              </a:xfrm>
              <a:prstGeom prst="rect">
                <a:avLst/>
              </a:prstGeom>
              <a:blipFill>
                <a:blip r:embed="rId5"/>
                <a:stretch>
                  <a:fillRect l="-616" t="-6494" b="-649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C8BF6BEF-8105-D141-8124-A9EF2A45FDC4}"/>
              </a:ext>
            </a:extLst>
          </p:cNvPr>
          <p:cNvPicPr>
            <a:picLocks noChangeAspect="1"/>
          </p:cNvPicPr>
          <p:nvPr/>
        </p:nvPicPr>
        <p:blipFill>
          <a:blip r:embed="rId6"/>
          <a:stretch>
            <a:fillRect/>
          </a:stretch>
        </p:blipFill>
        <p:spPr>
          <a:xfrm>
            <a:off x="1611041" y="4956263"/>
            <a:ext cx="2221923" cy="1378020"/>
          </a:xfrm>
          <a:prstGeom prst="rect">
            <a:avLst/>
          </a:prstGeom>
        </p:spPr>
      </p:pic>
      <p:sp>
        <p:nvSpPr>
          <p:cNvPr id="10" name="Content Placeholder 2">
            <a:extLst>
              <a:ext uri="{FF2B5EF4-FFF2-40B4-BE49-F238E27FC236}">
                <a16:creationId xmlns:a16="http://schemas.microsoft.com/office/drawing/2014/main" id="{5AAACB91-5D80-2C42-9E5F-8024852D25A7}"/>
              </a:ext>
            </a:extLst>
          </p:cNvPr>
          <p:cNvSpPr txBox="1">
            <a:spLocks/>
          </p:cNvSpPr>
          <p:nvPr/>
        </p:nvSpPr>
        <p:spPr>
          <a:xfrm>
            <a:off x="4177191" y="5355919"/>
            <a:ext cx="4691236" cy="727490"/>
          </a:xfrm>
          <a:prstGeom prst="rect">
            <a:avLst/>
          </a:prstGeom>
        </p:spPr>
        <p:txBody>
          <a:bodyPr vert="horz" lIns="91440" tIns="45720" rIns="91440" bIns="45720" rtlCol="0">
            <a:normAutofit/>
          </a:bodyPr>
          <a:lstStyle>
            <a:lvl1pPr marL="144661" indent="-144661" algn="l" defTabSz="385763" rtl="0" eaLnBrk="1" latinLnBrk="0" hangingPunct="1">
              <a:spcBef>
                <a:spcPct val="20000"/>
              </a:spcBef>
              <a:buFont typeface="Arial" pitchFamily="34" charset="0"/>
              <a:buNone/>
              <a:defRPr sz="2400" kern="1200">
                <a:solidFill>
                  <a:srgbClr val="080808"/>
                </a:solidFill>
                <a:latin typeface="+mj-lt"/>
                <a:ea typeface="Calibri" panose="020F0502020204030204" pitchFamily="34" charset="0"/>
                <a:cs typeface="Calibri" panose="020F0502020204030204" pitchFamily="34" charset="0"/>
              </a:defRPr>
            </a:lvl1pPr>
            <a:lvl2pPr marL="313433" indent="-120551" algn="l" defTabSz="385763" rtl="0" eaLnBrk="1" latinLnBrk="0" hangingPunct="1">
              <a:spcBef>
                <a:spcPct val="20000"/>
              </a:spcBef>
              <a:buFont typeface="Arial" panose="020B0604020202020204" pitchFamily="34" charset="0"/>
              <a:buChar char="•"/>
              <a:defRPr sz="1013" kern="1200">
                <a:solidFill>
                  <a:schemeClr val="tx1"/>
                </a:solidFill>
                <a:latin typeface="+mj-lt"/>
                <a:ea typeface="CMU Bright" panose="02000603000000000000" pitchFamily="2" charset="0"/>
                <a:cs typeface="CMU Bright" panose="02000603000000000000" pitchFamily="2" charset="0"/>
              </a:defRPr>
            </a:lvl2pPr>
            <a:lvl3pPr marL="482204" indent="-96441" algn="l" defTabSz="385763" rtl="0" eaLnBrk="1" latinLnBrk="0" hangingPunct="1">
              <a:spcBef>
                <a:spcPct val="20000"/>
              </a:spcBef>
              <a:buFont typeface="Arial" pitchFamily="34" charset="0"/>
              <a:buChar char="•"/>
              <a:defRPr sz="844" kern="1200">
                <a:solidFill>
                  <a:schemeClr val="tx1"/>
                </a:solidFill>
                <a:latin typeface="+mj-lt"/>
                <a:ea typeface="CMU Bright" panose="02000603000000000000" pitchFamily="2" charset="0"/>
                <a:cs typeface="CMU Bright" panose="02000603000000000000" pitchFamily="2" charset="0"/>
              </a:defRPr>
            </a:lvl3pPr>
            <a:lvl4pPr marL="675085" indent="-96441" algn="l" defTabSz="385763" rtl="0" eaLnBrk="1" latinLnBrk="0" hangingPunct="1">
              <a:spcBef>
                <a:spcPct val="20000"/>
              </a:spcBef>
              <a:buFont typeface="Arial" pitchFamily="34" charset="0"/>
              <a:buChar char="–"/>
              <a:defRPr sz="844" kern="1200">
                <a:solidFill>
                  <a:schemeClr val="tx1"/>
                </a:solidFill>
                <a:latin typeface="+mj-lt"/>
                <a:ea typeface="CMU Bright" panose="02000603000000000000" pitchFamily="2" charset="0"/>
                <a:cs typeface="CMU Bright" panose="02000603000000000000" pitchFamily="2" charset="0"/>
              </a:defRPr>
            </a:lvl4pPr>
            <a:lvl5pPr marL="867966" indent="-96441" algn="l" defTabSz="385763" rtl="0" eaLnBrk="1" latinLnBrk="0" hangingPunct="1">
              <a:spcBef>
                <a:spcPct val="20000"/>
              </a:spcBef>
              <a:buFont typeface="Arial" pitchFamily="34" charset="0"/>
              <a:buChar char="»"/>
              <a:defRPr sz="844" kern="1200">
                <a:solidFill>
                  <a:schemeClr val="tx1"/>
                </a:solidFill>
                <a:latin typeface="+mj-lt"/>
                <a:ea typeface="CMU Bright" panose="02000603000000000000" pitchFamily="2" charset="0"/>
                <a:cs typeface="CMU Bright" panose="02000603000000000000" pitchFamily="2" charset="0"/>
              </a:defRPr>
            </a:lvl5pPr>
            <a:lvl6pPr marL="1060847"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729"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610"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91" indent="-96441" algn="l" defTabSz="385763" rtl="0" eaLnBrk="1" latinLnBrk="0" hangingPunct="1">
              <a:spcBef>
                <a:spcPct val="20000"/>
              </a:spcBef>
              <a:buFont typeface="Arial" pitchFamily="34" charset="0"/>
              <a:buChar char="•"/>
              <a:defRPr sz="844" kern="1200">
                <a:solidFill>
                  <a:schemeClr val="tx1"/>
                </a:solidFill>
                <a:latin typeface="+mn-lt"/>
                <a:ea typeface="+mn-ea"/>
                <a:cs typeface="+mn-cs"/>
              </a:defRPr>
            </a:lvl9pPr>
          </a:lstStyle>
          <a:p>
            <a:r>
              <a:rPr lang="en-US" sz="2000" dirty="0"/>
              <a:t>where m is the number of hidden states in the model</a:t>
            </a:r>
          </a:p>
        </p:txBody>
      </p:sp>
    </p:spTree>
    <p:extLst>
      <p:ext uri="{BB962C8B-B14F-4D97-AF65-F5344CB8AC3E}">
        <p14:creationId xmlns:p14="http://schemas.microsoft.com/office/powerpoint/2010/main" val="4208301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EF627-2D68-164D-8726-FCD7714FDB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6D5116-A55B-0C42-A19D-9CDF0F8C43E2}"/>
              </a:ext>
            </a:extLst>
          </p:cNvPr>
          <p:cNvSpPr>
            <a:spLocks noGrp="1"/>
          </p:cNvSpPr>
          <p:nvPr>
            <p:ph idx="1"/>
          </p:nvPr>
        </p:nvSpPr>
        <p:spPr/>
        <p:txBody>
          <a:bodyPr/>
          <a:lstStyle/>
          <a:p>
            <a:r>
              <a:rPr lang="en-US" dirty="0"/>
              <a:t>The rest of this training demonstrates the use of the Hidden Markov Model for the UCRB using streamflow data from </a:t>
            </a:r>
            <a:r>
              <a:rPr lang="en-US" dirty="0" err="1"/>
              <a:t>StateMod</a:t>
            </a:r>
            <a:endParaRPr lang="en-US" dirty="0"/>
          </a:p>
        </p:txBody>
      </p:sp>
    </p:spTree>
    <p:extLst>
      <p:ext uri="{BB962C8B-B14F-4D97-AF65-F5344CB8AC3E}">
        <p14:creationId xmlns:p14="http://schemas.microsoft.com/office/powerpoint/2010/main" val="2089274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Gaussian HMM of log-space annual flows</a:t>
            </a:r>
          </a:p>
        </p:txBody>
      </p:sp>
      <p:sp>
        <p:nvSpPr>
          <p:cNvPr id="3" name="Content Placeholder 2"/>
          <p:cNvSpPr>
            <a:spLocks noGrp="1"/>
          </p:cNvSpPr>
          <p:nvPr>
            <p:ph idx="1"/>
          </p:nvPr>
        </p:nvSpPr>
        <p:spPr>
          <a:xfrm>
            <a:off x="457200" y="1093940"/>
            <a:ext cx="8229600" cy="4648200"/>
          </a:xfrm>
        </p:spPr>
        <p:txBody>
          <a:bodyPr/>
          <a:lstStyle/>
          <a:p>
            <a:r>
              <a:rPr lang="en-US" dirty="0"/>
              <a:t>Fit to log space annual flows </a:t>
            </a:r>
            <a:r>
              <a:rPr lang="en-US" b="1" dirty="0">
                <a:solidFill>
                  <a:schemeClr val="tx1"/>
                </a:solidFill>
              </a:rPr>
              <a:t>at the last node</a:t>
            </a:r>
            <a:r>
              <a:rPr lang="en-US" dirty="0">
                <a:solidFill>
                  <a:schemeClr val="tx1"/>
                </a:solidFill>
              </a:rPr>
              <a:t>, using the </a:t>
            </a:r>
            <a:r>
              <a:rPr lang="en-US" dirty="0"/>
              <a:t>Expectation Maximization (EM) algorithm. </a:t>
            </a:r>
          </a:p>
          <a:p>
            <a:pPr marL="1588" indent="-1588"/>
            <a:r>
              <a:rPr lang="en-US" dirty="0"/>
              <a:t>Generate time series of states and flows</a:t>
            </a:r>
            <a:endParaRPr lang="en-US" b="1" dirty="0">
              <a:solidFill>
                <a:schemeClr val="tx1"/>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3309432688"/>
              </p:ext>
            </p:extLst>
          </p:nvPr>
        </p:nvGraphicFramePr>
        <p:xfrm>
          <a:off x="5029200" y="5527493"/>
          <a:ext cx="3733803" cy="1112520"/>
        </p:xfrm>
        <a:graphic>
          <a:graphicData uri="http://schemas.openxmlformats.org/drawingml/2006/table">
            <a:tbl>
              <a:tblPr firstRow="1" bandRow="1">
                <a:tableStyleId>{5C22544A-7EE6-4342-B048-85BDC9FD1C3A}</a:tableStyleId>
              </a:tblPr>
              <a:tblGrid>
                <a:gridCol w="1136375">
                  <a:extLst>
                    <a:ext uri="{9D8B030D-6E8A-4147-A177-3AD203B41FA5}">
                      <a16:colId xmlns:a16="http://schemas.microsoft.com/office/drawing/2014/main" val="3964939147"/>
                    </a:ext>
                  </a:extLst>
                </a:gridCol>
                <a:gridCol w="1298713">
                  <a:extLst>
                    <a:ext uri="{9D8B030D-6E8A-4147-A177-3AD203B41FA5}">
                      <a16:colId xmlns:a16="http://schemas.microsoft.com/office/drawing/2014/main" val="2711704485"/>
                    </a:ext>
                  </a:extLst>
                </a:gridCol>
                <a:gridCol w="1298715">
                  <a:extLst>
                    <a:ext uri="{9D8B030D-6E8A-4147-A177-3AD203B41FA5}">
                      <a16:colId xmlns:a16="http://schemas.microsoft.com/office/drawing/2014/main" val="1638899153"/>
                    </a:ext>
                  </a:extLst>
                </a:gridCol>
              </a:tblGrid>
              <a:tr h="370840">
                <a:tc>
                  <a:txBody>
                    <a:bodyPr/>
                    <a:lstStyle/>
                    <a:p>
                      <a:endParaRPr lang="en-US" sz="1600" dirty="0"/>
                    </a:p>
                  </a:txBody>
                  <a:tcPr/>
                </a:tc>
                <a:tc>
                  <a:txBody>
                    <a:bodyPr/>
                    <a:lstStyle/>
                    <a:p>
                      <a:r>
                        <a:rPr lang="en-US" sz="1600" dirty="0"/>
                        <a:t>Dry State</a:t>
                      </a:r>
                    </a:p>
                  </a:txBody>
                  <a:tcPr/>
                </a:tc>
                <a:tc>
                  <a:txBody>
                    <a:bodyPr/>
                    <a:lstStyle/>
                    <a:p>
                      <a:r>
                        <a:rPr lang="en-US" sz="1600" dirty="0"/>
                        <a:t>Wet State</a:t>
                      </a:r>
                    </a:p>
                  </a:txBody>
                  <a:tcPr/>
                </a:tc>
                <a:extLst>
                  <a:ext uri="{0D108BD9-81ED-4DB2-BD59-A6C34878D82A}">
                    <a16:rowId xmlns:a16="http://schemas.microsoft.com/office/drawing/2014/main" val="2114689086"/>
                  </a:ext>
                </a:extLst>
              </a:tr>
              <a:tr h="370840">
                <a:tc>
                  <a:txBody>
                    <a:bodyPr/>
                    <a:lstStyle/>
                    <a:p>
                      <a:r>
                        <a:rPr lang="en-US" sz="1600" dirty="0"/>
                        <a:t>Dry State</a:t>
                      </a:r>
                    </a:p>
                  </a:txBody>
                  <a:tcPr/>
                </a:tc>
                <a:tc>
                  <a:txBody>
                    <a:bodyPr/>
                    <a:lstStyle/>
                    <a:p>
                      <a:r>
                        <a:rPr lang="en-US" sz="1600" dirty="0">
                          <a:solidFill>
                            <a:srgbClr val="FF00FF"/>
                          </a:solidFill>
                        </a:rPr>
                        <a:t>P00 = 0.68</a:t>
                      </a:r>
                    </a:p>
                  </a:txBody>
                  <a:tcPr/>
                </a:tc>
                <a:tc>
                  <a:txBody>
                    <a:bodyPr/>
                    <a:lstStyle/>
                    <a:p>
                      <a:r>
                        <a:rPr lang="en-US" sz="1600" dirty="0"/>
                        <a:t>P01 = 0.32</a:t>
                      </a:r>
                    </a:p>
                  </a:txBody>
                  <a:tcPr/>
                </a:tc>
                <a:extLst>
                  <a:ext uri="{0D108BD9-81ED-4DB2-BD59-A6C34878D82A}">
                    <a16:rowId xmlns:a16="http://schemas.microsoft.com/office/drawing/2014/main" val="1659521477"/>
                  </a:ext>
                </a:extLst>
              </a:tr>
              <a:tr h="370840">
                <a:tc>
                  <a:txBody>
                    <a:bodyPr/>
                    <a:lstStyle/>
                    <a:p>
                      <a:r>
                        <a:rPr lang="en-US" sz="1600" dirty="0"/>
                        <a:t>Wet State</a:t>
                      </a:r>
                    </a:p>
                  </a:txBody>
                  <a:tcPr/>
                </a:tc>
                <a:tc>
                  <a:txBody>
                    <a:bodyPr/>
                    <a:lstStyle/>
                    <a:p>
                      <a:r>
                        <a:rPr lang="en-US" sz="1600" dirty="0"/>
                        <a:t>P10 = 0.35</a:t>
                      </a:r>
                    </a:p>
                  </a:txBody>
                  <a:tcPr/>
                </a:tc>
                <a:tc>
                  <a:txBody>
                    <a:bodyPr/>
                    <a:lstStyle/>
                    <a:p>
                      <a:r>
                        <a:rPr lang="en-US" sz="1600" dirty="0">
                          <a:solidFill>
                            <a:srgbClr val="FF00FF"/>
                          </a:solidFill>
                        </a:rPr>
                        <a:t>P11 = 0.65</a:t>
                      </a:r>
                    </a:p>
                  </a:txBody>
                  <a:tcPr/>
                </a:tc>
                <a:extLst>
                  <a:ext uri="{0D108BD9-81ED-4DB2-BD59-A6C34878D82A}">
                    <a16:rowId xmlns:a16="http://schemas.microsoft.com/office/drawing/2014/main" val="519087138"/>
                  </a:ext>
                </a:extLst>
              </a:tr>
            </a:tbl>
          </a:graphicData>
        </a:graphic>
      </p:graphicFrame>
      <p:sp>
        <p:nvSpPr>
          <p:cNvPr id="7" name="TextBox 6"/>
          <p:cNvSpPr txBox="1"/>
          <p:nvPr/>
        </p:nvSpPr>
        <p:spPr>
          <a:xfrm>
            <a:off x="618148" y="6053202"/>
            <a:ext cx="4250105" cy="369332"/>
          </a:xfrm>
          <a:prstGeom prst="rect">
            <a:avLst/>
          </a:prstGeom>
          <a:noFill/>
        </p:spPr>
        <p:txBody>
          <a:bodyPr wrap="square" rtlCol="0">
            <a:spAutoFit/>
          </a:bodyPr>
          <a:lstStyle/>
          <a:p>
            <a:pPr algn="ctr"/>
            <a:r>
              <a:rPr lang="en-US" dirty="0">
                <a:solidFill>
                  <a:srgbClr val="FF00FF"/>
                </a:solidFill>
              </a:rPr>
              <a:t>Annual streamflow exhibits persistence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8769" r="7854"/>
          <a:stretch/>
        </p:blipFill>
        <p:spPr>
          <a:xfrm>
            <a:off x="0" y="2319402"/>
            <a:ext cx="4823090" cy="35814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25" t="10070" r="8334"/>
          <a:stretch/>
        </p:blipFill>
        <p:spPr>
          <a:xfrm>
            <a:off x="4871769" y="2395602"/>
            <a:ext cx="4043631" cy="3080298"/>
          </a:xfrm>
          <a:prstGeom prst="rect">
            <a:avLst/>
          </a:prstGeom>
        </p:spPr>
      </p:pic>
    </p:spTree>
    <p:extLst>
      <p:ext uri="{BB962C8B-B14F-4D97-AF65-F5344CB8AC3E}">
        <p14:creationId xmlns:p14="http://schemas.microsoft.com/office/powerpoint/2010/main" val="213469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Stationary Synthetic Generator</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0981" r="8333"/>
          <a:stretch/>
        </p:blipFill>
        <p:spPr>
          <a:xfrm>
            <a:off x="4572000" y="1981200"/>
            <a:ext cx="4487546" cy="34290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688" t="5986" r="6989"/>
          <a:stretch/>
        </p:blipFill>
        <p:spPr>
          <a:xfrm>
            <a:off x="77059" y="1752600"/>
            <a:ext cx="4494941" cy="3429000"/>
          </a:xfrm>
          <a:prstGeom prst="rect">
            <a:avLst/>
          </a:prstGeom>
        </p:spPr>
      </p:pic>
    </p:spTree>
    <p:extLst>
      <p:ext uri="{BB962C8B-B14F-4D97-AF65-F5344CB8AC3E}">
        <p14:creationId xmlns:p14="http://schemas.microsoft.com/office/powerpoint/2010/main" val="266320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Stationary Synthetic Generator</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0981" r="8333"/>
          <a:stretch/>
        </p:blipFill>
        <p:spPr>
          <a:xfrm>
            <a:off x="4572000" y="1981200"/>
            <a:ext cx="4487546" cy="342900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894" t="10208" r="7188"/>
          <a:stretch/>
        </p:blipFill>
        <p:spPr>
          <a:xfrm>
            <a:off x="152400" y="2057400"/>
            <a:ext cx="4443791" cy="2895600"/>
          </a:xfrm>
          <a:prstGeom prst="rect">
            <a:avLst/>
          </a:prstGeom>
        </p:spPr>
      </p:pic>
    </p:spTree>
    <p:extLst>
      <p:ext uri="{BB962C8B-B14F-4D97-AF65-F5344CB8AC3E}">
        <p14:creationId xmlns:p14="http://schemas.microsoft.com/office/powerpoint/2010/main" val="706918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Hydrologic Model - Synthetic Generator</a:t>
            </a:r>
          </a:p>
        </p:txBody>
      </p:sp>
      <p:sp>
        <p:nvSpPr>
          <p:cNvPr id="3" name="Content Placeholder 2"/>
          <p:cNvSpPr>
            <a:spLocks noGrp="1"/>
          </p:cNvSpPr>
          <p:nvPr>
            <p:ph idx="1"/>
          </p:nvPr>
        </p:nvSpPr>
        <p:spPr>
          <a:xfrm>
            <a:off x="457200" y="1403002"/>
            <a:ext cx="8229600" cy="1705957"/>
          </a:xfrm>
        </p:spPr>
        <p:txBody>
          <a:bodyPr>
            <a:normAutofit/>
          </a:bodyPr>
          <a:lstStyle/>
          <a:p>
            <a:r>
              <a:rPr lang="en-US" dirty="0"/>
              <a:t>Mimicking change in the timing of snowmelt</a:t>
            </a:r>
          </a:p>
          <a:p>
            <a:endParaRPr lang="en-US" dirty="0"/>
          </a:p>
          <a:p>
            <a:r>
              <a:rPr lang="en-US" dirty="0"/>
              <a:t>Model an n-day shift in the timing of snowmelt by shifting daily flows by n days and recomputing monthly means</a:t>
            </a:r>
          </a:p>
        </p:txBody>
      </p:sp>
      <p:pic>
        <p:nvPicPr>
          <p:cNvPr id="4" name="Picture 3">
            <a:extLst>
              <a:ext uri="{FF2B5EF4-FFF2-40B4-BE49-F238E27FC236}">
                <a16:creationId xmlns:a16="http://schemas.microsoft.com/office/drawing/2014/main" id="{C5BC512F-FB75-E149-9BF4-FAC33C060039}"/>
              </a:ext>
            </a:extLst>
          </p:cNvPr>
          <p:cNvPicPr>
            <a:picLocks noChangeAspect="1"/>
          </p:cNvPicPr>
          <p:nvPr/>
        </p:nvPicPr>
        <p:blipFill>
          <a:blip r:embed="rId2">
            <a:clrChange>
              <a:clrFrom>
                <a:srgbClr val="EAEAF3"/>
              </a:clrFrom>
              <a:clrTo>
                <a:srgbClr val="EAEAF3">
                  <a:alpha val="0"/>
                </a:srgbClr>
              </a:clrTo>
            </a:clrChange>
          </a:blip>
          <a:stretch>
            <a:fillRect/>
          </a:stretch>
        </p:blipFill>
        <p:spPr>
          <a:xfrm>
            <a:off x="4329953" y="3273399"/>
            <a:ext cx="4814047" cy="2750884"/>
          </a:xfrm>
          <a:prstGeom prst="rect">
            <a:avLst/>
          </a:prstGeom>
        </p:spPr>
      </p:pic>
      <p:pic>
        <p:nvPicPr>
          <p:cNvPr id="5" name="Picture 4">
            <a:extLst>
              <a:ext uri="{FF2B5EF4-FFF2-40B4-BE49-F238E27FC236}">
                <a16:creationId xmlns:a16="http://schemas.microsoft.com/office/drawing/2014/main" id="{6277C189-6177-DA4F-A28B-663B16BFD3AF}"/>
              </a:ext>
            </a:extLst>
          </p:cNvPr>
          <p:cNvPicPr>
            <a:picLocks noChangeAspect="1"/>
          </p:cNvPicPr>
          <p:nvPr/>
        </p:nvPicPr>
        <p:blipFill>
          <a:blip r:embed="rId3">
            <a:clrChange>
              <a:clrFrom>
                <a:srgbClr val="EAEAF3"/>
              </a:clrFrom>
              <a:clrTo>
                <a:srgbClr val="EAEAF3">
                  <a:alpha val="0"/>
                </a:srgbClr>
              </a:clrTo>
            </a:clrChange>
          </a:blip>
          <a:stretch>
            <a:fillRect/>
          </a:stretch>
        </p:blipFill>
        <p:spPr>
          <a:xfrm>
            <a:off x="470648" y="3431512"/>
            <a:ext cx="3859305" cy="2749755"/>
          </a:xfrm>
          <a:prstGeom prst="rect">
            <a:avLst/>
          </a:prstGeom>
        </p:spPr>
      </p:pic>
      <p:sp>
        <p:nvSpPr>
          <p:cNvPr id="8" name="Rectangle 7">
            <a:extLst>
              <a:ext uri="{FF2B5EF4-FFF2-40B4-BE49-F238E27FC236}">
                <a16:creationId xmlns:a16="http://schemas.microsoft.com/office/drawing/2014/main" id="{A5E72B8F-79A1-7D45-89DB-44F0A1377E76}"/>
              </a:ext>
            </a:extLst>
          </p:cNvPr>
          <p:cNvSpPr/>
          <p:nvPr/>
        </p:nvSpPr>
        <p:spPr>
          <a:xfrm>
            <a:off x="993913" y="3617843"/>
            <a:ext cx="1598212" cy="2043486"/>
          </a:xfrm>
          <a:prstGeom prst="rect">
            <a:avLst/>
          </a:prstGeom>
          <a:solidFill>
            <a:srgbClr val="DCE6F2">
              <a:alpha val="4000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FFFB991-1A84-334C-8059-1BDA0B9C4CDD}"/>
              </a:ext>
            </a:extLst>
          </p:cNvPr>
          <p:cNvCxnSpPr/>
          <p:nvPr/>
        </p:nvCxnSpPr>
        <p:spPr>
          <a:xfrm>
            <a:off x="2592125" y="4775204"/>
            <a:ext cx="223959"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Left Bracket 15">
            <a:extLst>
              <a:ext uri="{FF2B5EF4-FFF2-40B4-BE49-F238E27FC236}">
                <a16:creationId xmlns:a16="http://schemas.microsoft.com/office/drawing/2014/main" id="{6EA2073D-F903-E648-A76A-D724CB830687}"/>
              </a:ext>
            </a:extLst>
          </p:cNvPr>
          <p:cNvSpPr/>
          <p:nvPr/>
        </p:nvSpPr>
        <p:spPr>
          <a:xfrm rot="16200000">
            <a:off x="1415604" y="4342579"/>
            <a:ext cx="72000" cy="900000"/>
          </a:xfrm>
          <a:prstGeom prst="leftBracket">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8F2A39C-8A12-5541-AFAB-E5C41C2E6C3D}"/>
              </a:ext>
            </a:extLst>
          </p:cNvPr>
          <p:cNvSpPr txBox="1"/>
          <p:nvPr/>
        </p:nvSpPr>
        <p:spPr>
          <a:xfrm>
            <a:off x="1236133" y="4120693"/>
            <a:ext cx="583116" cy="707886"/>
          </a:xfrm>
          <a:prstGeom prst="rect">
            <a:avLst/>
          </a:prstGeom>
          <a:noFill/>
        </p:spPr>
        <p:txBody>
          <a:bodyPr wrap="square" rtlCol="0">
            <a:spAutoFit/>
          </a:bodyPr>
          <a:lstStyle/>
          <a:p>
            <a:pPr algn="ctr"/>
            <a:r>
              <a:rPr lang="en-US" sz="1000" dirty="0">
                <a:latin typeface="Futura Medium" panose="020B0602020204020303" pitchFamily="34" charset="-79"/>
                <a:cs typeface="Futura Medium" panose="020B0602020204020303" pitchFamily="34" charset="-79"/>
              </a:rPr>
              <a:t>Time before annual peak</a:t>
            </a:r>
          </a:p>
        </p:txBody>
      </p:sp>
    </p:spTree>
    <p:extLst>
      <p:ext uri="{BB962C8B-B14F-4D97-AF65-F5344CB8AC3E}">
        <p14:creationId xmlns:p14="http://schemas.microsoft.com/office/powerpoint/2010/main" val="1280183705"/>
      </p:ext>
    </p:extLst>
  </p:cSld>
  <p:clrMapOvr>
    <a:masterClrMapping/>
  </p:clrMapOvr>
</p:sld>
</file>

<file path=ppt/theme/theme1.xml><?xml version="1.0" encoding="utf-8"?>
<a:theme xmlns:a="http://schemas.openxmlformats.org/drawingml/2006/main" name="Cornel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rnell" id="{B28229BF-BFFA-8343-BD14-182B049F8A70}" vid="{833819E6-23C4-774D-AE02-8EE7528D1E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Cornell</Template>
  <TotalTime>1777</TotalTime>
  <Words>1917</Words>
  <Application>Microsoft Office PowerPoint</Application>
  <PresentationFormat>On-screen Show (4:3)</PresentationFormat>
  <Paragraphs>273</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Cambria Math</vt:lpstr>
      <vt:lpstr>Futura Medium</vt:lpstr>
      <vt:lpstr>Gill Sans MT</vt:lpstr>
      <vt:lpstr>Cornell</vt:lpstr>
      <vt:lpstr>Hidden Markov Model Synthetic Generator for the UCRB – basic training and steps</vt:lpstr>
      <vt:lpstr>Hidden Markov Models - some basic info</vt:lpstr>
      <vt:lpstr>Model formulation</vt:lpstr>
      <vt:lpstr>Model formulation</vt:lpstr>
      <vt:lpstr>PowerPoint Presentation</vt:lpstr>
      <vt:lpstr>Gaussian HMM of log-space annual flows</vt:lpstr>
      <vt:lpstr>Stationary Synthetic Generator</vt:lpstr>
      <vt:lpstr>Stationary Synthetic Generator</vt:lpstr>
      <vt:lpstr>Hydrologic Model - Synthetic Generator</vt:lpstr>
      <vt:lpstr>Disaggregation to monthly values</vt:lpstr>
      <vt:lpstr>Disaggregation to upstream nodes</vt:lpstr>
      <vt:lpstr>Hydrologic Model – Irrigation Demands</vt:lpstr>
      <vt:lpstr>So what parameters can we change in our model?</vt:lpstr>
      <vt:lpstr>Hydrologic Uncertainties</vt:lpstr>
      <vt:lpstr>Hydrologic Uncertainties</vt:lpstr>
      <vt:lpstr>Hydrologic Uncertainties</vt:lpstr>
      <vt:lpstr>Hydrologic Uncertainties</vt:lpstr>
      <vt:lpstr>Hydrologic Uncertainties</vt:lpstr>
      <vt:lpstr>Hydrologic Uncertainties</vt:lpstr>
      <vt:lpstr>Hydrologic Uncertainties</vt:lpstr>
      <vt:lpstr>PowerPoint Presentation</vt:lpstr>
      <vt:lpstr>Python packages needed</vt:lpstr>
      <vt:lpstr>First, some complications on mimicking change in the timing of snowmelt</vt:lpstr>
      <vt:lpstr>First, some complications on mimicking change in the timing of snowmelt</vt:lpstr>
      <vt:lpstr>First, some complications on mimicking change in the timing of snowmelt</vt:lpstr>
      <vt:lpstr>1. Sample generator scaling parameters (and other parameters) </vt:lpstr>
      <vt:lpstr>Streamflow generation process</vt:lpstr>
      <vt:lpstr>2. Recompute monthly totals with snowmelt shift</vt:lpstr>
      <vt:lpstr>3. Extract monthly and annual flows from StateMod baseline data set</vt:lpstr>
      <vt:lpstr>4. Extract monthly and annual irrigation demands from StateMod baseline data set</vt:lpstr>
      <vt:lpstr>5. Fit Hidden Markov Model on historic annual flows and generate new ones</vt:lpstr>
      <vt:lpstr>Optional: Fit Hidden Markov Model on historic annual flows (to test the model etc.)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Antonia Hadjimichael</dc:creator>
  <cp:lastModifiedBy>Rohini Gupta</cp:lastModifiedBy>
  <cp:revision>28</cp:revision>
  <dcterms:created xsi:type="dcterms:W3CDTF">2021-03-08T19:54:02Z</dcterms:created>
  <dcterms:modified xsi:type="dcterms:W3CDTF">2021-07-31T20:34:38Z</dcterms:modified>
</cp:coreProperties>
</file>